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type="screen4x3" cy="6858000" cx="12191695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tableStyles" Target="tableStyles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8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8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98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99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99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9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3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9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5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5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4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4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6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96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6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6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7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7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975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7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977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7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7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8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3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3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81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82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98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9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95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95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95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9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9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21840"/>
            </a:gs>
            <a:gs pos="100000">
              <a:srgbClr val="1E2761"/>
            </a:gs>
          </a:gsLst>
          <a:lin ang="6900000" scaled="1"/>
        </a:gradFill>
        <a:effectLst/>
      </p:bgPr>
    </p:bg>
    <p:spTree>
      <p:nvGrpSpPr>
        <p:cNvPr id="24" name=""/>
        <p:cNvGrpSpPr/>
        <p:nvPr/>
      </p:nvGrpSpPr>
      <p:grpSpPr>
        <a:xfrm/>
      </p:grpSpPr>
      <p:sp>
        <p:nvSpPr>
          <p:cNvPr id="1048584" name="TextBox 1"/>
          <p:cNvSpPr txBox="1"/>
          <p:nvPr/>
        </p:nvSpPr>
        <p:spPr>
          <a:xfrm>
            <a:off x="822960" y="2148840"/>
            <a:ext cx="1051560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 spc="200">
                <a:solidFill>
                  <a:srgbClr val="D98A1F"/>
                </a:solidFill>
                <a:latin typeface="Calibri"/>
              </a:rPr>
              <a:t>AN AWARENESS PROGRAMME FOR COLLEGE STUDENTS IN ASSAM</a:t>
            </a:r>
          </a:p>
        </p:txBody>
      </p:sp>
      <p:sp>
        <p:nvSpPr>
          <p:cNvPr id="1048585" name="TextBox 2"/>
          <p:cNvSpPr txBox="1"/>
          <p:nvPr/>
        </p:nvSpPr>
        <p:spPr>
          <a:xfrm>
            <a:off x="822960" y="2606040"/>
            <a:ext cx="10515600" cy="7239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4800" i="0">
                <a:solidFill>
                  <a:srgbClr val="FFFFFF"/>
                </a:solidFill>
                <a:latin typeface="Cambria"/>
              </a:rPr>
              <a:t>Understanding CBT Mode</a:t>
            </a:r>
          </a:p>
        </p:txBody>
      </p:sp>
      <p:sp>
        <p:nvSpPr>
          <p:cNvPr id="1048586" name="TextBox 3"/>
          <p:cNvSpPr txBox="1"/>
          <p:nvPr/>
        </p:nvSpPr>
        <p:spPr>
          <a:xfrm>
            <a:off x="822960" y="3337560"/>
            <a:ext cx="10515600" cy="7239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4800" i="0">
                <a:solidFill>
                  <a:srgbClr val="CADCFC"/>
                </a:solidFill>
                <a:latin typeface="Cambria"/>
              </a:rPr>
              <a:t>Recruitment Exams</a:t>
            </a:r>
          </a:p>
        </p:txBody>
      </p:sp>
      <p:sp>
        <p:nvSpPr>
          <p:cNvPr id="1048587" name="TextBox 4"/>
          <p:cNvSpPr txBox="1"/>
          <p:nvPr/>
        </p:nvSpPr>
        <p:spPr>
          <a:xfrm>
            <a:off x="822960" y="4343400"/>
            <a:ext cx="10058400" cy="254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700" i="0">
                <a:solidFill>
                  <a:srgbClr val="FFFFFF"/>
                </a:solidFill>
                <a:latin typeface="Calibri"/>
              </a:rPr>
              <a:t>SSC  •  RRB  •  IBPS  •  UGC NET  —  Eligibility, Pay Scale &amp; 2026 Schedules</a:t>
            </a:r>
          </a:p>
        </p:txBody>
      </p:sp>
      <p:sp>
        <p:nvSpPr>
          <p:cNvPr id="1048588" name="TextBox 5"/>
          <p:cNvSpPr txBox="1"/>
          <p:nvPr/>
        </p:nvSpPr>
        <p:spPr>
          <a:xfrm>
            <a:off x="822960" y="6126480"/>
            <a:ext cx="7315200" cy="177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200" i="0">
                <a:solidFill>
                  <a:srgbClr val="CADCFC"/>
                </a:solidFill>
                <a:latin typeface="Calibri"/>
              </a:rPr>
              <a:t>Presented by North East Infosys  |  Jorhat, Assam</a:t>
            </a:r>
          </a:p>
        </p:txBody>
      </p:sp>
      <p:sp>
        <p:nvSpPr>
          <p:cNvPr id="1048589" name="Oval 6"/>
          <p:cNvSpPr/>
          <p:nvPr/>
        </p:nvSpPr>
        <p:spPr>
          <a:xfrm>
            <a:off x="8458200" y="685800"/>
            <a:ext cx="640080" cy="640080"/>
          </a:xfrm>
          <a:prstGeom prst="ellipse"/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0" name="TextBox 7"/>
          <p:cNvSpPr txBox="1"/>
          <p:nvPr/>
        </p:nvSpPr>
        <p:spPr>
          <a:xfrm>
            <a:off x="8458200" y="923290"/>
            <a:ext cx="640080" cy="1651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100" i="0">
                <a:solidFill>
                  <a:srgbClr val="CADCFC"/>
                </a:solidFill>
                <a:latin typeface="Calibri"/>
              </a:rPr>
              <a:t>SSC</a:t>
            </a:r>
          </a:p>
        </p:txBody>
      </p:sp>
      <p:sp>
        <p:nvSpPr>
          <p:cNvPr id="1048591" name="Oval 8"/>
          <p:cNvSpPr/>
          <p:nvPr/>
        </p:nvSpPr>
        <p:spPr>
          <a:xfrm>
            <a:off x="9235440" y="685800"/>
            <a:ext cx="640080" cy="640080"/>
          </a:xfrm>
          <a:prstGeom prst="ellipse"/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2" name="TextBox 9"/>
          <p:cNvSpPr txBox="1"/>
          <p:nvPr/>
        </p:nvSpPr>
        <p:spPr>
          <a:xfrm>
            <a:off x="9235440" y="923290"/>
            <a:ext cx="640080" cy="1651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100" i="0">
                <a:solidFill>
                  <a:srgbClr val="CADCFC"/>
                </a:solidFill>
                <a:latin typeface="Calibri"/>
              </a:rPr>
              <a:t>RRB</a:t>
            </a:r>
          </a:p>
        </p:txBody>
      </p:sp>
      <p:sp>
        <p:nvSpPr>
          <p:cNvPr id="1048593" name="Oval 10"/>
          <p:cNvSpPr/>
          <p:nvPr/>
        </p:nvSpPr>
        <p:spPr>
          <a:xfrm>
            <a:off x="10012679" y="685800"/>
            <a:ext cx="640080" cy="640080"/>
          </a:xfrm>
          <a:prstGeom prst="ellipse"/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4" name="TextBox 11"/>
          <p:cNvSpPr txBox="1"/>
          <p:nvPr/>
        </p:nvSpPr>
        <p:spPr>
          <a:xfrm>
            <a:off x="10012679" y="923290"/>
            <a:ext cx="640080" cy="1651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100" i="0">
                <a:solidFill>
                  <a:srgbClr val="CADCFC"/>
                </a:solidFill>
                <a:latin typeface="Calibri"/>
              </a:rPr>
              <a:t>IBPS</a:t>
            </a:r>
          </a:p>
        </p:txBody>
      </p:sp>
      <p:sp>
        <p:nvSpPr>
          <p:cNvPr id="1048595" name="Oval 12"/>
          <p:cNvSpPr/>
          <p:nvPr/>
        </p:nvSpPr>
        <p:spPr>
          <a:xfrm>
            <a:off x="10789919" y="685800"/>
            <a:ext cx="640080" cy="640080"/>
          </a:xfrm>
          <a:prstGeom prst="ellipse"/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6" name="TextBox 13"/>
          <p:cNvSpPr txBox="1"/>
          <p:nvPr/>
        </p:nvSpPr>
        <p:spPr>
          <a:xfrm>
            <a:off x="10789919" y="923290"/>
            <a:ext cx="640080" cy="1651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100" i="0">
                <a:solidFill>
                  <a:srgbClr val="CADCFC"/>
                </a:solidFill>
                <a:latin typeface="Calibri"/>
              </a:rPr>
              <a:t>NET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6" name=""/>
        <p:cNvGrpSpPr/>
        <p:nvPr/>
      </p:nvGrpSpPr>
      <p:grpSpPr>
        <a:xfrm/>
      </p:grpSpPr>
      <p:sp>
        <p:nvSpPr>
          <p:cNvPr id="1048739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EXAM PROFILE — RRB</a:t>
            </a:r>
          </a:p>
        </p:txBody>
      </p:sp>
      <p:sp>
        <p:nvSpPr>
          <p:cNvPr id="1048740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Railway Recruitment Boards</a:t>
            </a:r>
          </a:p>
        </p:txBody>
      </p:sp>
      <p:sp>
        <p:nvSpPr>
          <p:cNvPr id="1048741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NTPC, Group D, ALP, JE, Technician &amp; Paramedical posts</a:t>
            </a:r>
          </a:p>
        </p:txBody>
      </p:sp>
      <p:sp>
        <p:nvSpPr>
          <p:cNvPr id="1048742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43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10</a:t>
            </a:r>
          </a:p>
        </p:txBody>
      </p:sp>
      <p:sp>
        <p:nvSpPr>
          <p:cNvPr id="1048744" name="Oval 6"/>
          <p:cNvSpPr/>
          <p:nvPr/>
        </p:nvSpPr>
        <p:spPr>
          <a:xfrm>
            <a:off x="10447020" y="434340"/>
            <a:ext cx="777240" cy="777240"/>
          </a:xfrm>
          <a:prstGeom prst="ellipse"/>
          <a:solidFill>
            <a:srgbClr val="0F7C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45" name="TextBox 7"/>
          <p:cNvSpPr txBox="1"/>
          <p:nvPr/>
        </p:nvSpPr>
        <p:spPr>
          <a:xfrm>
            <a:off x="10447020" y="434340"/>
            <a:ext cx="777240" cy="7772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FFFFFF"/>
                </a:solidFill>
                <a:latin typeface="Calibri"/>
              </a:rPr>
              <a:t>RRB</a:t>
            </a:r>
          </a:p>
        </p:txBody>
      </p:sp>
      <p:sp>
        <p:nvSpPr>
          <p:cNvPr id="1048746" name="TextBox 8"/>
          <p:cNvSpPr txBox="1"/>
          <p:nvPr/>
        </p:nvSpPr>
        <p:spPr>
          <a:xfrm>
            <a:off x="640080" y="1874519"/>
            <a:ext cx="512064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ELIGIBILITY</a:t>
            </a:r>
          </a:p>
        </p:txBody>
      </p:sp>
      <p:sp>
        <p:nvSpPr>
          <p:cNvPr id="1048747" name="TextBox 9"/>
          <p:cNvSpPr txBox="1"/>
          <p:nvPr/>
        </p:nvSpPr>
        <p:spPr>
          <a:xfrm>
            <a:off x="640080" y="2240280"/>
            <a:ext cx="5120640" cy="21031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Group D (Level 1): Class 10th pass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NTPC Undergraduate posts: Class 12th pass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NTPC Graduate posts: Bachelor's degree from a recognized university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Age limits vary by post; standard SC/ST/OBC relaxations apply</a:t>
            </a:r>
          </a:p>
        </p:txBody>
      </p:sp>
      <p:sp>
        <p:nvSpPr>
          <p:cNvPr id="1048748" name="TextBox 10"/>
          <p:cNvSpPr txBox="1"/>
          <p:nvPr/>
        </p:nvSpPr>
        <p:spPr>
          <a:xfrm>
            <a:off x="6126480" y="1874519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EXAM PATTERN (CBT 1 &amp; CBT 2)</a:t>
            </a:r>
          </a:p>
        </p:txBody>
      </p:sp>
      <p:sp>
        <p:nvSpPr>
          <p:cNvPr id="1048749" name="TextBox 11"/>
          <p:cNvSpPr txBox="1"/>
          <p:nvPr/>
        </p:nvSpPr>
        <p:spPr>
          <a:xfrm>
            <a:off x="6126480" y="2240280"/>
            <a:ext cx="5486400" cy="2560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CBT 1: 100 objective questions, 90 minutes — General Awareness, Mathematics, General Intelligence &amp; Reasoning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CBT 2: 120 questions, 90 minutes, same three sections at a higher difficulty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Negative marking: 1/3 mark deducted per wrong answer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PwBD candidates get 120 minutes (extended time)</a:t>
            </a:r>
          </a:p>
        </p:txBody>
      </p:sp>
      <p:sp>
        <p:nvSpPr>
          <p:cNvPr id="1048750" name="Rounded Rectangle 12"/>
          <p:cNvSpPr/>
          <p:nvPr/>
        </p:nvSpPr>
        <p:spPr>
          <a:xfrm>
            <a:off x="640080" y="4709160"/>
            <a:ext cx="2578608" cy="1234440"/>
          </a:xfrm>
          <a:prstGeom prst="roundRect">
            <a:avLst>
              <a:gd name="adj" fmla="val 10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51" name="TextBox 13"/>
          <p:cNvSpPr txBox="1"/>
          <p:nvPr/>
        </p:nvSpPr>
        <p:spPr>
          <a:xfrm>
            <a:off x="640080" y="4846320"/>
            <a:ext cx="2578608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1" sz="2600" i="0">
                <a:solidFill>
                  <a:srgbClr val="D98A1F"/>
                </a:solidFill>
                <a:latin typeface="Cambria"/>
              </a:rPr>
              <a:t>11,127</a:t>
            </a:r>
          </a:p>
        </p:txBody>
      </p:sp>
      <p:sp>
        <p:nvSpPr>
          <p:cNvPr id="1048752" name="TextBox 14"/>
          <p:cNvSpPr txBox="1"/>
          <p:nvPr/>
        </p:nvSpPr>
        <p:spPr>
          <a:xfrm>
            <a:off x="640080" y="5458968"/>
            <a:ext cx="2578608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0" sz="1200" i="0">
                <a:solidFill>
                  <a:srgbClr val="6B7696"/>
                </a:solidFill>
                <a:latin typeface="Calibri"/>
              </a:rPr>
              <a:t>ALP Posts</a:t>
            </a:r>
          </a:p>
        </p:txBody>
      </p:sp>
      <p:sp>
        <p:nvSpPr>
          <p:cNvPr id="1048753" name="Rounded Rectangle 15"/>
          <p:cNvSpPr/>
          <p:nvPr/>
        </p:nvSpPr>
        <p:spPr>
          <a:xfrm>
            <a:off x="3401568" y="4709160"/>
            <a:ext cx="2578608" cy="1234440"/>
          </a:xfrm>
          <a:prstGeom prst="roundRect">
            <a:avLst>
              <a:gd name="adj" fmla="val 10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54" name="TextBox 16"/>
          <p:cNvSpPr txBox="1"/>
          <p:nvPr/>
        </p:nvSpPr>
        <p:spPr>
          <a:xfrm>
            <a:off x="3401568" y="4846320"/>
            <a:ext cx="2578608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1" sz="2600" i="0">
                <a:solidFill>
                  <a:srgbClr val="D98A1F"/>
                </a:solidFill>
                <a:latin typeface="Cambria"/>
              </a:rPr>
              <a:t>22,195</a:t>
            </a:r>
          </a:p>
        </p:txBody>
      </p:sp>
      <p:sp>
        <p:nvSpPr>
          <p:cNvPr id="1048755" name="TextBox 17"/>
          <p:cNvSpPr txBox="1"/>
          <p:nvPr/>
        </p:nvSpPr>
        <p:spPr>
          <a:xfrm>
            <a:off x="3401568" y="5458968"/>
            <a:ext cx="2578608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0" sz="1200" i="0">
                <a:solidFill>
                  <a:srgbClr val="6B7696"/>
                </a:solidFill>
                <a:latin typeface="Calibri"/>
              </a:rPr>
              <a:t>Group D Posts</a:t>
            </a:r>
          </a:p>
        </p:txBody>
      </p:sp>
      <p:sp>
        <p:nvSpPr>
          <p:cNvPr id="1048756" name="Rounded Rectangle 18"/>
          <p:cNvSpPr/>
          <p:nvPr/>
        </p:nvSpPr>
        <p:spPr>
          <a:xfrm>
            <a:off x="6163056" y="4709160"/>
            <a:ext cx="2578608" cy="1234440"/>
          </a:xfrm>
          <a:prstGeom prst="roundRect">
            <a:avLst>
              <a:gd name="adj" fmla="val 10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57" name="TextBox 19"/>
          <p:cNvSpPr txBox="1"/>
          <p:nvPr/>
        </p:nvSpPr>
        <p:spPr>
          <a:xfrm>
            <a:off x="6163056" y="4846320"/>
            <a:ext cx="2578608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1" sz="2600" i="0">
                <a:solidFill>
                  <a:srgbClr val="D98A1F"/>
                </a:solidFill>
                <a:latin typeface="Cambria"/>
              </a:rPr>
              <a:t>8,868</a:t>
            </a:r>
          </a:p>
        </p:txBody>
      </p:sp>
      <p:sp>
        <p:nvSpPr>
          <p:cNvPr id="1048758" name="TextBox 20"/>
          <p:cNvSpPr txBox="1"/>
          <p:nvPr/>
        </p:nvSpPr>
        <p:spPr>
          <a:xfrm>
            <a:off x="6163056" y="5458968"/>
            <a:ext cx="2578608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0" sz="1200" i="0">
                <a:solidFill>
                  <a:srgbClr val="6B7696"/>
                </a:solidFill>
                <a:latin typeface="Calibri"/>
              </a:rPr>
              <a:t>NTPC Posts</a:t>
            </a:r>
          </a:p>
        </p:txBody>
      </p:sp>
      <p:sp>
        <p:nvSpPr>
          <p:cNvPr id="1048759" name="Rounded Rectangle 21"/>
          <p:cNvSpPr/>
          <p:nvPr/>
        </p:nvSpPr>
        <p:spPr>
          <a:xfrm>
            <a:off x="8924544" y="4709160"/>
            <a:ext cx="2578608" cy="1234440"/>
          </a:xfrm>
          <a:prstGeom prst="roundRect">
            <a:avLst>
              <a:gd name="adj" fmla="val 10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60" name="TextBox 22"/>
          <p:cNvSpPr txBox="1"/>
          <p:nvPr/>
        </p:nvSpPr>
        <p:spPr>
          <a:xfrm>
            <a:off x="8924544" y="4846320"/>
            <a:ext cx="2578608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1" sz="2600" i="0">
                <a:solidFill>
                  <a:srgbClr val="D98A1F"/>
                </a:solidFill>
                <a:latin typeface="Cambria"/>
              </a:rPr>
              <a:t>6,565</a:t>
            </a:r>
          </a:p>
        </p:txBody>
      </p:sp>
      <p:sp>
        <p:nvSpPr>
          <p:cNvPr id="1048761" name="TextBox 23"/>
          <p:cNvSpPr txBox="1"/>
          <p:nvPr/>
        </p:nvSpPr>
        <p:spPr>
          <a:xfrm>
            <a:off x="8924544" y="5458968"/>
            <a:ext cx="2578608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/>
            <a:r>
              <a:rPr b="0" sz="1200" i="0">
                <a:solidFill>
                  <a:srgbClr val="6B7696"/>
                </a:solidFill>
                <a:latin typeface="Calibri"/>
              </a:rPr>
              <a:t>Technician Posts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7" name=""/>
        <p:cNvGrpSpPr/>
        <p:nvPr/>
      </p:nvGrpSpPr>
      <p:grpSpPr>
        <a:xfrm/>
      </p:grpSpPr>
      <p:sp>
        <p:nvSpPr>
          <p:cNvPr id="1048762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SCHEDULE — RRB</a:t>
            </a:r>
          </a:p>
        </p:txBody>
      </p:sp>
      <p:sp>
        <p:nvSpPr>
          <p:cNvPr id="1048763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RRB 2026 Exam Calendar (Tentative)</a:t>
            </a:r>
          </a:p>
        </p:txBody>
      </p:sp>
      <p:sp>
        <p:nvSpPr>
          <p:cNvPr id="1048764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65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11</a:t>
            </a:r>
          </a:p>
        </p:txBody>
      </p:sp>
      <p:graphicFrame>
        <p:nvGraphicFramePr>
          <p:cNvPr id="4194308" name="Table 5"/>
          <p:cNvGraphicFramePr>
            <a:graphicFrameLocks noGrp="1"/>
          </p:cNvGraphicFramePr>
          <p:nvPr/>
        </p:nvGraphicFramePr>
        <p:xfrm>
          <a:off x="640080" y="1828800"/>
          <a:ext cx="1088136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0"/>
                <a:gridCol w="3657600"/>
                <a:gridCol w="2834640"/>
              </a:tblGrid>
              <a:tr h="480060"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Exam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Milestone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Tentative Window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80060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RRB ALP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Notification expected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January – March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80060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RRB NTPC (Graduate &amp; UG)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Draft CEN / notification proposed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August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80060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RRB Group D (Level 1)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Notification expected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October – December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766" name="TextBox 6"/>
          <p:cNvSpPr txBox="1"/>
          <p:nvPr/>
        </p:nvSpPr>
        <p:spPr>
          <a:xfrm>
            <a:off x="640080" y="3977639"/>
            <a:ext cx="10515600" cy="7315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50" i="1">
                <a:solidFill>
                  <a:srgbClr val="6B7696"/>
                </a:solidFill>
                <a:latin typeface="Calibri"/>
              </a:rPr>
              <a:t>RRB Prayagraj is the nodal board for NTPC Graduate posts; RRB Ahmedabad for NTPC Undergraduate posts. Dates are tentative — verify on your regional RRB site and indianrailways.gov.in.</a:t>
            </a:r>
          </a:p>
        </p:txBody>
      </p:sp>
      <p:sp>
        <p:nvSpPr>
          <p:cNvPr id="1048767" name="Rounded Rectangle 7"/>
          <p:cNvSpPr/>
          <p:nvPr/>
        </p:nvSpPr>
        <p:spPr>
          <a:xfrm>
            <a:off x="640080" y="4892040"/>
            <a:ext cx="10881360" cy="1188720"/>
          </a:xfrm>
          <a:prstGeom prst="roundRect">
            <a:avLst>
              <a:gd name="adj" fmla="val 8000"/>
            </a:avLst>
          </a:prstGeom>
          <a:solidFill>
            <a:srgbClr val="FBEB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68" name="TextBox 8"/>
          <p:cNvSpPr txBox="1"/>
          <p:nvPr/>
        </p:nvSpPr>
        <p:spPr>
          <a:xfrm>
            <a:off x="914400" y="5074920"/>
            <a:ext cx="1024128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>
                <a:solidFill>
                  <a:srgbClr val="1E2761"/>
                </a:solidFill>
                <a:latin typeface="Calibri"/>
              </a:rPr>
              <a:t>Tip for Assam Students</a:t>
            </a:r>
          </a:p>
        </p:txBody>
      </p:sp>
      <p:sp>
        <p:nvSpPr>
          <p:cNvPr id="1048769" name="TextBox 9"/>
          <p:cNvSpPr txBox="1"/>
          <p:nvPr/>
        </p:nvSpPr>
        <p:spPr>
          <a:xfrm>
            <a:off x="914400" y="5413248"/>
            <a:ext cx="10241280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250" i="0">
                <a:solidFill>
                  <a:srgbClr val="3D496E"/>
                </a:solidFill>
                <a:latin typeface="Calibri"/>
              </a:rPr>
              <a:t>Guwahati falls under RRB Guwahati — check its website directly for zone-specific vacancies and exam centres near you.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8" name=""/>
        <p:cNvGrpSpPr/>
        <p:nvPr/>
      </p:nvGrpSpPr>
      <p:grpSpPr>
        <a:xfrm/>
      </p:grpSpPr>
      <p:sp>
        <p:nvSpPr>
          <p:cNvPr id="1048770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POST-WISE DETAIL — RRB</a:t>
            </a:r>
          </a:p>
        </p:txBody>
      </p:sp>
      <p:sp>
        <p:nvSpPr>
          <p:cNvPr id="1048771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RRB Posts &amp; Salary Guide</a:t>
            </a:r>
          </a:p>
        </p:txBody>
      </p:sp>
      <p:sp>
        <p:nvSpPr>
          <p:cNvPr id="1048772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NTPC, Group D, ALP/Technician, JE &amp; Paramedical — pay level and starting basic pay</a:t>
            </a:r>
          </a:p>
        </p:txBody>
      </p:sp>
      <p:sp>
        <p:nvSpPr>
          <p:cNvPr id="1048773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74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12</a:t>
            </a:r>
          </a:p>
        </p:txBody>
      </p:sp>
      <p:graphicFrame>
        <p:nvGraphicFramePr>
          <p:cNvPr id="4194309" name="Table 6"/>
          <p:cNvGraphicFramePr>
            <a:graphicFrameLocks noGrp="1"/>
          </p:cNvGraphicFramePr>
          <p:nvPr/>
        </p:nvGraphicFramePr>
        <p:xfrm>
          <a:off x="640080" y="1828800"/>
          <a:ext cx="1088136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6035040"/>
                <a:gridCol w="914400"/>
                <a:gridCol w="2377440"/>
              </a:tblGrid>
              <a:tr h="29718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FFFFFF"/>
                          </a:solidFill>
                          <a:latin typeface="Calibri"/>
                        </a:rPr>
                        <a:t>Exam</a:t>
                      </a:r>
                    </a:p>
                  </a:txBody>
                  <a:tcPr marL="109728" marR="109728" marT="54864" marB="54864" anchor="ctr">
                    <a:solidFill>
                      <a:srgbClr val="0F7C8C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FFFFFF"/>
                          </a:solidFill>
                          <a:latin typeface="Calibri"/>
                        </a:rPr>
                        <a:t>Post</a:t>
                      </a:r>
                    </a:p>
                  </a:txBody>
                  <a:tcPr marL="109728" marR="109728" marT="54864" marB="54864" anchor="ctr">
                    <a:solidFill>
                      <a:srgbClr val="0F7C8C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FFFFFF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109728" marR="109728" marT="54864" marB="54864" anchor="ctr">
                    <a:solidFill>
                      <a:srgbClr val="0F7C8C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FFFFFF"/>
                          </a:solidFill>
                          <a:latin typeface="Calibri"/>
                        </a:rPr>
                        <a:t>Basic Pay</a:t>
                      </a:r>
                    </a:p>
                  </a:txBody>
                  <a:tcPr marL="109728" marR="109728" marT="54864" marB="54864" anchor="ctr">
                    <a:solidFill>
                      <a:srgbClr val="0F7C8C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NTPC (Graduate)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Station Master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NTPC (Graduate)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Goods Train Manager (Guard) / Sr. Clerk-cum-Typist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₹29,200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NTPC (Graduate)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Jr. Accounts Assistant-cum-Typist / Commercial Apprentice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NTPC (Undergraduate)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Junior/Accounts Clerk-cum-Typist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₹21,700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NTPC (Undergraduate)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Commercial-cum-Ticket Clerk / Trains Clerk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₹19,900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Group D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Track Maintainer Grade IV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₹18,000 + R&amp;H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Group 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Helper/Assistant (Elec., Mech., S&amp;T) / Pointsman / Gate Keeper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₹18,000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ALP &amp; Technician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Assistant Loco Pilot (ALP)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₹19,900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ALP &amp; Technician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Technician Grade III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₹19,900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ALP &amp; Technician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Technician Grade I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₹29,200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JE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Junior Engineer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Paramedical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Staff Nurse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₹44,900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297180">
                <a:tc>
                  <a:txBody>
                    <a:bodyPr wrap="square"/>
                    <a:p>
                      <a:pPr algn="l"/>
                      <a:r>
                        <a:rPr b="1" sz="1050">
                          <a:solidFill>
                            <a:srgbClr val="3D496E"/>
                          </a:solidFill>
                          <a:latin typeface="Calibri"/>
                        </a:rPr>
                        <a:t>Paramedical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Pharmacist / Lab Technician / ECG Technician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050">
                          <a:solidFill>
                            <a:srgbClr val="3D496E"/>
                          </a:solidFill>
                          <a:latin typeface="Calibri"/>
                        </a:rPr>
                        <a:t>₹29,200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775" name="TextBox 7"/>
          <p:cNvSpPr txBox="1"/>
          <p:nvPr/>
        </p:nvSpPr>
        <p:spPr>
          <a:xfrm>
            <a:off x="640080" y="6144768"/>
            <a:ext cx="1088136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100" i="1">
                <a:solidFill>
                  <a:srgbClr val="6B7696"/>
                </a:solidFill>
                <a:latin typeface="Calibri"/>
              </a:rPr>
              <a:t>Levels shown are indicative for common posts; exact level can vary slightly by zone/department. Track Maintainers additionally draw a Risk &amp; Hardship (R&amp;H) allowance.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9" name=""/>
        <p:cNvGrpSpPr/>
        <p:nvPr/>
      </p:nvGrpSpPr>
      <p:grpSpPr>
        <a:xfrm/>
      </p:grpSpPr>
      <p:sp>
        <p:nvSpPr>
          <p:cNvPr id="1048776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EXAM PROFILE — IBPS</a:t>
            </a:r>
          </a:p>
        </p:txBody>
      </p:sp>
      <p:sp>
        <p:nvSpPr>
          <p:cNvPr id="1048777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Institute of Banking Personnel Selection</a:t>
            </a:r>
          </a:p>
        </p:txBody>
      </p:sp>
      <p:sp>
        <p:nvSpPr>
          <p:cNvPr id="1048778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PO, Clerk, Specialist Officer &amp; Regional Rural Bank posts</a:t>
            </a:r>
          </a:p>
        </p:txBody>
      </p:sp>
      <p:sp>
        <p:nvSpPr>
          <p:cNvPr id="1048779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80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13</a:t>
            </a:r>
          </a:p>
        </p:txBody>
      </p:sp>
      <p:sp>
        <p:nvSpPr>
          <p:cNvPr id="1048781" name="Oval 6"/>
          <p:cNvSpPr/>
          <p:nvPr/>
        </p:nvSpPr>
        <p:spPr>
          <a:xfrm>
            <a:off x="10447020" y="434340"/>
            <a:ext cx="777240" cy="777240"/>
          </a:xfrm>
          <a:prstGeom prst="ellipse"/>
          <a:solidFill>
            <a:srgbClr val="6B3F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82" name="TextBox 7"/>
          <p:cNvSpPr txBox="1"/>
          <p:nvPr/>
        </p:nvSpPr>
        <p:spPr>
          <a:xfrm>
            <a:off x="10447020" y="434340"/>
            <a:ext cx="777240" cy="7772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200" i="0">
                <a:solidFill>
                  <a:srgbClr val="FFFFFF"/>
                </a:solidFill>
                <a:latin typeface="Calibri"/>
              </a:rPr>
              <a:t>IBPS</a:t>
            </a:r>
          </a:p>
        </p:txBody>
      </p:sp>
      <p:sp>
        <p:nvSpPr>
          <p:cNvPr id="1048783" name="TextBox 8"/>
          <p:cNvSpPr txBox="1"/>
          <p:nvPr/>
        </p:nvSpPr>
        <p:spPr>
          <a:xfrm>
            <a:off x="640080" y="1874519"/>
            <a:ext cx="512064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ELIGIBILITY</a:t>
            </a:r>
          </a:p>
        </p:txBody>
      </p:sp>
      <p:sp>
        <p:nvSpPr>
          <p:cNvPr id="1048784" name="TextBox 9"/>
          <p:cNvSpPr txBox="1"/>
          <p:nvPr/>
        </p:nvSpPr>
        <p:spPr>
          <a:xfrm>
            <a:off x="640080" y="2240280"/>
            <a:ext cx="5120640" cy="21945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Qualification: Graduation in any discipline (no minimum percentage required)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PO: age 20–30 years  |  Clerk: age 20–28 years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Standard relaxations: +5 yrs SC/ST, +3 yrs OBC, +10 yrs PwBD (general)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Basic computer literacy is expected, since the exam itself is online</a:t>
            </a:r>
          </a:p>
        </p:txBody>
      </p:sp>
      <p:sp>
        <p:nvSpPr>
          <p:cNvPr id="1048785" name="TextBox 10"/>
          <p:cNvSpPr txBox="1"/>
          <p:nvPr/>
        </p:nvSpPr>
        <p:spPr>
          <a:xfrm>
            <a:off x="6126480" y="1874519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SELECTION PROCESS</a:t>
            </a:r>
          </a:p>
        </p:txBody>
      </p:sp>
      <p:sp>
        <p:nvSpPr>
          <p:cNvPr id="1048786" name="TextBox 11"/>
          <p:cNvSpPr txBox="1"/>
          <p:nvPr/>
        </p:nvSpPr>
        <p:spPr>
          <a:xfrm>
            <a:off x="6126480" y="2240280"/>
            <a:ext cx="5486400" cy="2560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Prelims: English, Quantitative Aptitude, Reasoning — 100 marks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Mains: Reasoning &amp; Computer Aptitude, Data Analysis &amp; Interpretation, English, General/Economy/Banking Awareness, plus a descriptive paper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Final stage: Personal Interview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0" name=""/>
        <p:cNvGrpSpPr/>
        <p:nvPr/>
      </p:nvGrpSpPr>
      <p:grpSpPr>
        <a:xfrm/>
      </p:grpSpPr>
      <p:sp>
        <p:nvSpPr>
          <p:cNvPr id="1048787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SCHEDULE — IBPS</a:t>
            </a:r>
          </a:p>
        </p:txBody>
      </p:sp>
      <p:sp>
        <p:nvSpPr>
          <p:cNvPr id="1048788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IBPS 2026 Exam Calendar (Tentative)</a:t>
            </a:r>
          </a:p>
        </p:txBody>
      </p:sp>
      <p:sp>
        <p:nvSpPr>
          <p:cNvPr id="1048789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90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14</a:t>
            </a:r>
          </a:p>
        </p:txBody>
      </p:sp>
      <p:graphicFrame>
        <p:nvGraphicFramePr>
          <p:cNvPr id="4194310" name="Table 5"/>
          <p:cNvGraphicFramePr>
            <a:graphicFrameLocks noGrp="1"/>
          </p:cNvGraphicFramePr>
          <p:nvPr/>
        </p:nvGraphicFramePr>
        <p:xfrm>
          <a:off x="640080" y="1828800"/>
          <a:ext cx="1088136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0"/>
                <a:gridCol w="3657600"/>
                <a:gridCol w="3200400"/>
              </a:tblGrid>
              <a:tr h="475488"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Exam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Prelims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Mains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IBPS PO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22–23 August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4 October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IBPS Clerk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10–11 October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27 December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IBPS RRB — Officer Scale I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21–22 November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IBPS RRB — Clerk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6, 12 &amp; 13 December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791" name="Rounded Rectangle 6"/>
          <p:cNvSpPr/>
          <p:nvPr/>
        </p:nvSpPr>
        <p:spPr>
          <a:xfrm>
            <a:off x="640080" y="4480560"/>
            <a:ext cx="10881360" cy="1371600"/>
          </a:xfrm>
          <a:prstGeom prst="roundRect">
            <a:avLst>
              <a:gd name="adj" fmla="val 8000"/>
            </a:avLst>
          </a:prstGeom>
          <a:solidFill>
            <a:srgbClr val="FBEB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92" name="TextBox 7"/>
          <p:cNvSpPr txBox="1"/>
          <p:nvPr/>
        </p:nvSpPr>
        <p:spPr>
          <a:xfrm>
            <a:off x="914400" y="4663440"/>
            <a:ext cx="1024128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>
                <a:solidFill>
                  <a:srgbClr val="1E2761"/>
                </a:solidFill>
                <a:latin typeface="Calibri"/>
              </a:rPr>
              <a:t>Registration Window Open Now</a:t>
            </a:r>
          </a:p>
        </p:txBody>
      </p:sp>
      <p:sp>
        <p:nvSpPr>
          <p:cNvPr id="1048793" name="TextBox 8"/>
          <p:cNvSpPr txBox="1"/>
          <p:nvPr/>
        </p:nvSpPr>
        <p:spPr>
          <a:xfrm>
            <a:off x="914400" y="5029200"/>
            <a:ext cx="1024128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50" i="0">
                <a:solidFill>
                  <a:srgbClr val="3D496E"/>
                </a:solidFill>
                <a:latin typeface="Calibri"/>
              </a:rPr>
              <a:t>IBPS PO &amp; SO 2026 online registration runs 1 – 21 July 2026. All dates are tentative per the IBPS Calendar 2026–27 — confirm on ibps.in.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1" name=""/>
        <p:cNvGrpSpPr/>
        <p:nvPr/>
      </p:nvGrpSpPr>
      <p:grpSpPr>
        <a:xfrm/>
      </p:grpSpPr>
      <p:sp>
        <p:nvSpPr>
          <p:cNvPr id="1048794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POST-WISE DETAIL — IBPS</a:t>
            </a:r>
          </a:p>
        </p:txBody>
      </p:sp>
      <p:sp>
        <p:nvSpPr>
          <p:cNvPr id="1048795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IBPS Posts &amp; Salary Guide</a:t>
            </a:r>
          </a:p>
        </p:txBody>
      </p:sp>
      <p:sp>
        <p:nvSpPr>
          <p:cNvPr id="1048796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PO, Clerk, Specialist Officer &amp; Regional Rural Bank roles</a:t>
            </a:r>
          </a:p>
        </p:txBody>
      </p:sp>
      <p:sp>
        <p:nvSpPr>
          <p:cNvPr id="1048797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98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15</a:t>
            </a:r>
          </a:p>
        </p:txBody>
      </p:sp>
      <p:graphicFrame>
        <p:nvGraphicFramePr>
          <p:cNvPr id="4194311" name="Table 6"/>
          <p:cNvGraphicFramePr>
            <a:graphicFrameLocks noGrp="1"/>
          </p:cNvGraphicFramePr>
          <p:nvPr/>
        </p:nvGraphicFramePr>
        <p:xfrm>
          <a:off x="640080" y="1965960"/>
          <a:ext cx="108813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468880"/>
                <a:gridCol w="2468880"/>
              </a:tblGrid>
              <a:tr h="45720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</a:rPr>
                        <a:t>Post</a:t>
                      </a:r>
                    </a:p>
                  </a:txBody>
                  <a:tcPr marL="109728" marR="109728" marT="54864" marB="54864" anchor="ctr">
                    <a:solidFill>
                      <a:srgbClr val="6B3FA0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</a:rPr>
                        <a:t>Starting Basic Pay</a:t>
                      </a:r>
                    </a:p>
                  </a:txBody>
                  <a:tcPr marL="109728" marR="109728" marT="54864" marB="54864" anchor="ctr">
                    <a:solidFill>
                      <a:srgbClr val="6B3FA0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</a:rPr>
                        <a:t>Approx. In-Hand</a:t>
                      </a:r>
                    </a:p>
                  </a:txBody>
                  <a:tcPr marL="109728" marR="109728" marT="54864" marB="54864" anchor="ctr">
                    <a:solidFill>
                      <a:srgbClr val="6B3FA0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PO (Officer Scale I / JMGS-I)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₹48,480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₹65,000 – ₹72,000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Clerk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₹26,730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₹39,000 – ₹43,000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SO — IT / Law / HR / Marketing / Agriculture / Rajbhasha (all Scale I)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₹48,480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₹60,000 – ₹75,000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RRB — Officer Scale I (PO)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₹48,480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≈ ₹74,561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RRB — Officer Scale II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₹48,170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₹65,000 – ₹67,000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RRB — Officer Scale III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≈ ₹63,000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₹80,000 – ₹90,000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5720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3D496E"/>
                          </a:solidFill>
                          <a:latin typeface="Calibri"/>
                        </a:rPr>
                        <a:t>IBPS RRB — Office Assistant (Clerk)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₹24,050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50">
                          <a:solidFill>
                            <a:srgbClr val="3D496E"/>
                          </a:solidFill>
                          <a:latin typeface="Calibri"/>
                        </a:rPr>
                        <a:t>₹30,000 – ₹40,000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799" name="TextBox 7"/>
          <p:cNvSpPr txBox="1"/>
          <p:nvPr/>
        </p:nvSpPr>
        <p:spPr>
          <a:xfrm>
            <a:off x="640080" y="5852160"/>
            <a:ext cx="10881360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00" i="1">
                <a:solidFill>
                  <a:srgbClr val="6B7696"/>
                </a:solidFill>
                <a:latin typeface="Calibri"/>
              </a:rPr>
              <a:t>All IBPS SO specialisations (IT, Law, HR, Marketing, Agriculture, Rajbhasha) carry the same Scale I pay — only the job role differs. In-hand pay varies with posting city.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2" name=""/>
        <p:cNvGrpSpPr/>
        <p:nvPr/>
      </p:nvGrpSpPr>
      <p:grpSpPr>
        <a:xfrm/>
      </p:grpSpPr>
      <p:sp>
        <p:nvSpPr>
          <p:cNvPr id="1048800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EXAM PROFILE — UGC NET</a:t>
            </a:r>
          </a:p>
        </p:txBody>
      </p:sp>
      <p:sp>
        <p:nvSpPr>
          <p:cNvPr id="1048801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UGC NET &amp; Other NTA Exams</a:t>
            </a:r>
          </a:p>
        </p:txBody>
      </p:sp>
      <p:sp>
        <p:nvSpPr>
          <p:cNvPr id="1048802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Conducted by the National Testing Agency — open to graduates of every stream</a:t>
            </a:r>
          </a:p>
        </p:txBody>
      </p:sp>
      <p:sp>
        <p:nvSpPr>
          <p:cNvPr id="1048803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04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16</a:t>
            </a:r>
          </a:p>
        </p:txBody>
      </p:sp>
      <p:sp>
        <p:nvSpPr>
          <p:cNvPr id="1048805" name="Oval 6"/>
          <p:cNvSpPr/>
          <p:nvPr/>
        </p:nvSpPr>
        <p:spPr>
          <a:xfrm>
            <a:off x="10447020" y="434340"/>
            <a:ext cx="777240" cy="777240"/>
          </a:xfrm>
          <a:prstGeom prst="ellipse"/>
          <a:solidFill>
            <a:srgbClr val="B54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06" name="TextBox 7"/>
          <p:cNvSpPr txBox="1"/>
          <p:nvPr/>
        </p:nvSpPr>
        <p:spPr>
          <a:xfrm>
            <a:off x="10447020" y="434340"/>
            <a:ext cx="777240" cy="7772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200" i="0">
                <a:solidFill>
                  <a:srgbClr val="FFFFFF"/>
                </a:solidFill>
                <a:latin typeface="Calibri"/>
              </a:rPr>
              <a:t>NET</a:t>
            </a:r>
          </a:p>
        </p:txBody>
      </p:sp>
      <p:sp>
        <p:nvSpPr>
          <p:cNvPr id="1048807" name="TextBox 8"/>
          <p:cNvSpPr txBox="1"/>
          <p:nvPr/>
        </p:nvSpPr>
        <p:spPr>
          <a:xfrm>
            <a:off x="640080" y="1874519"/>
            <a:ext cx="512064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ELIGIBILITY &amp; PATTERN</a:t>
            </a:r>
          </a:p>
        </p:txBody>
      </p:sp>
      <p:sp>
        <p:nvSpPr>
          <p:cNvPr id="1048808" name="TextBox 9"/>
          <p:cNvSpPr txBox="1"/>
          <p:nvPr/>
        </p:nvSpPr>
        <p:spPr>
          <a:xfrm>
            <a:off x="640080" y="2240280"/>
            <a:ext cx="5120640" cy="21031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9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Qualification: Master's degree (any discipline) — final-year PG students can apply too</a:t>
            </a:r>
          </a:p>
          <a:p>
            <a:pPr indent="-177800" marL="177800">
              <a:lnSpc>
                <a:spcPct val="105000"/>
              </a:lnSpc>
              <a:spcAft>
                <a:spcPts val="9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Upper age limit: 30 years for JRF (with standard relaxations); no age cap for the Assistant Professor route</a:t>
            </a:r>
          </a:p>
          <a:p>
            <a:pPr indent="-177800" marL="177800">
              <a:lnSpc>
                <a:spcPct val="105000"/>
              </a:lnSpc>
              <a:spcAft>
                <a:spcPts val="9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Fully CBT — Paper I (100 marks) + Paper II (200 marks), no negative marking</a:t>
            </a:r>
          </a:p>
          <a:p>
            <a:pPr indent="-177800" marL="177800">
              <a:lnSpc>
                <a:spcPct val="105000"/>
              </a:lnSpc>
              <a:spcAft>
                <a:spcPts val="9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Qualifying gives eligibility for Assistant Professor, JRF and Ph.D admission</a:t>
            </a:r>
          </a:p>
        </p:txBody>
      </p:sp>
      <p:sp>
        <p:nvSpPr>
          <p:cNvPr id="1048809" name="Rounded Rectangle 10"/>
          <p:cNvSpPr/>
          <p:nvPr/>
        </p:nvSpPr>
        <p:spPr>
          <a:xfrm>
            <a:off x="640080" y="4480560"/>
            <a:ext cx="5120640" cy="173736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10" name="TextBox 11"/>
          <p:cNvSpPr txBox="1"/>
          <p:nvPr/>
        </p:nvSpPr>
        <p:spPr>
          <a:xfrm>
            <a:off x="914400" y="4645152"/>
            <a:ext cx="45720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100" i="0" spc="100">
                <a:solidFill>
                  <a:srgbClr val="D98A1F"/>
                </a:solidFill>
                <a:latin typeface="Calibri"/>
              </a:rPr>
              <a:t>OTHER NTA EXAMS WORTH KNOWING</a:t>
            </a:r>
          </a:p>
        </p:txBody>
      </p:sp>
      <p:sp>
        <p:nvSpPr>
          <p:cNvPr id="1048811" name="TextBox 12"/>
          <p:cNvSpPr txBox="1"/>
          <p:nvPr/>
        </p:nvSpPr>
        <p:spPr>
          <a:xfrm>
            <a:off x="914400" y="4937760"/>
            <a:ext cx="4572000" cy="11887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600"/>
              </a:spcAft>
              <a:buClr>
                <a:srgbClr val="D98A1F"/>
              </a:buClr>
              <a:buFont typeface="Arial"/>
              <a:buChar char="•"/>
            </a:pPr>
            <a:r>
              <a:rPr b="0" sz="1150">
                <a:solidFill>
                  <a:srgbClr val="3D496E"/>
                </a:solidFill>
                <a:latin typeface="Calibri"/>
              </a:rPr>
              <a:t>CSIR-UGC NET — JRF/lectureship eligibility for Science graduates</a:t>
            </a:r>
          </a:p>
          <a:p>
            <a:pPr indent="-177800" marL="177800">
              <a:lnSpc>
                <a:spcPct val="105000"/>
              </a:lnSpc>
              <a:spcAft>
                <a:spcPts val="600"/>
              </a:spcAft>
              <a:buClr>
                <a:srgbClr val="D98A1F"/>
              </a:buClr>
              <a:buFont typeface="Arial"/>
              <a:buChar char="•"/>
            </a:pPr>
            <a:r>
              <a:rPr b="0" sz="1150">
                <a:solidFill>
                  <a:srgbClr val="3D496E"/>
                </a:solidFill>
                <a:latin typeface="Calibri"/>
              </a:rPr>
              <a:t>CUET-PG — entrance for Master's admission in central universities</a:t>
            </a:r>
          </a:p>
          <a:p>
            <a:pPr indent="-177800" marL="177800">
              <a:lnSpc>
                <a:spcPct val="105000"/>
              </a:lnSpc>
              <a:spcAft>
                <a:spcPts val="600"/>
              </a:spcAft>
              <a:buClr>
                <a:srgbClr val="D98A1F"/>
              </a:buClr>
              <a:buFont typeface="Arial"/>
              <a:buChar char="•"/>
            </a:pPr>
            <a:r>
              <a:rPr b="0" sz="1150">
                <a:solidFill>
                  <a:srgbClr val="3D496E"/>
                </a:solidFill>
                <a:latin typeface="Calibri"/>
              </a:rPr>
              <a:t>CMAT — entrance for MBA/management programmes</a:t>
            </a:r>
          </a:p>
        </p:txBody>
      </p:sp>
      <p:sp>
        <p:nvSpPr>
          <p:cNvPr id="1048812" name="TextBox 13"/>
          <p:cNvSpPr txBox="1"/>
          <p:nvPr/>
        </p:nvSpPr>
        <p:spPr>
          <a:xfrm>
            <a:off x="6126480" y="1874519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UGC NET 2026 KEY DATES</a:t>
            </a:r>
          </a:p>
        </p:txBody>
      </p:sp>
      <p:graphicFrame>
        <p:nvGraphicFramePr>
          <p:cNvPr id="4194312" name="Table 14"/>
          <p:cNvGraphicFramePr>
            <a:graphicFrameLocks noGrp="1"/>
          </p:cNvGraphicFramePr>
          <p:nvPr/>
        </p:nvGraphicFramePr>
        <p:xfrm>
          <a:off x="6126480" y="2240280"/>
          <a:ext cx="5486400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2377440"/>
              </a:tblGrid>
              <a:tr h="429768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June 2026 cycle — exam window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22 – 30 June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29768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December 2026 cycle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Late December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29768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CSIR-UGC NET — June cycle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Late June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29768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CSIR-UGC NET — December cycle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Late December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29768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Frequency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Held twice a year, every year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813" name="TextBox 15"/>
          <p:cNvSpPr txBox="1"/>
          <p:nvPr/>
        </p:nvSpPr>
        <p:spPr>
          <a:xfrm>
            <a:off x="6126480" y="4572000"/>
            <a:ext cx="5486400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00" i="1">
                <a:solidFill>
                  <a:srgbClr val="6B7696"/>
                </a:solidFill>
                <a:latin typeface="Calibri"/>
              </a:rPr>
              <a:t>Source: ugcnet.nta.nic.in / nta.ac.in — dates are tentative pending each cycle's official notification.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3" name=""/>
        <p:cNvGrpSpPr/>
        <p:nvPr/>
      </p:nvGrpSpPr>
      <p:grpSpPr>
        <a:xfrm/>
      </p:grpSpPr>
      <p:sp>
        <p:nvSpPr>
          <p:cNvPr id="1048814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POST-WISE DETAIL — UGC NET</a:t>
            </a:r>
          </a:p>
        </p:txBody>
      </p:sp>
      <p:sp>
        <p:nvSpPr>
          <p:cNvPr id="1048815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UGC NET Career Path &amp; Pay</a:t>
            </a:r>
          </a:p>
        </p:txBody>
      </p:sp>
      <p:sp>
        <p:nvSpPr>
          <p:cNvPr id="1048816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From research fellowship to full professorship</a:t>
            </a:r>
          </a:p>
        </p:txBody>
      </p:sp>
      <p:sp>
        <p:nvSpPr>
          <p:cNvPr id="1048817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18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17</a:t>
            </a:r>
          </a:p>
        </p:txBody>
      </p:sp>
      <p:graphicFrame>
        <p:nvGraphicFramePr>
          <p:cNvPr id="4194313" name="Table 6"/>
          <p:cNvGraphicFramePr>
            <a:graphicFrameLocks noGrp="1"/>
          </p:cNvGraphicFramePr>
          <p:nvPr/>
        </p:nvGraphicFramePr>
        <p:xfrm>
          <a:off x="640080" y="1920240"/>
          <a:ext cx="1088136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1554480"/>
                <a:gridCol w="4754880"/>
              </a:tblGrid>
              <a:tr h="441960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FFFFFF"/>
                          </a:solidFill>
                          <a:latin typeface="Calibri"/>
                        </a:rPr>
                        <a:t>Stage</a:t>
                      </a:r>
                    </a:p>
                  </a:txBody>
                  <a:tcPr marL="109728" marR="109728" marT="54864" marB="54864" anchor="ctr">
                    <a:solidFill>
                      <a:srgbClr val="B54A2E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FFFFFF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109728" marR="109728" marT="54864" marB="54864" anchor="ctr">
                    <a:solidFill>
                      <a:srgbClr val="B54A2E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FFFFFF"/>
                          </a:solidFill>
                          <a:latin typeface="Calibri"/>
                        </a:rPr>
                        <a:t>Pay</a:t>
                      </a:r>
                    </a:p>
                  </a:txBody>
                  <a:tcPr marL="109728" marR="109728" marT="54864" marB="54864" anchor="ctr">
                    <a:solidFill>
                      <a:srgbClr val="B54A2E"/>
                    </a:solidFill>
                  </a:tcPr>
                </a:tc>
              </a:tr>
              <a:tr h="44196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JRF — Junior Research Fellow (Yrs 1–2)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₹37,000/month stipend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4196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SRF — Senior Research Fellow (Yr 3 onward)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₹42,000/month stipend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4196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Assistant Professor (entry)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Level 10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₹57,700 basic (≈ ₹90,000–1,14,000 gross)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4196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Associate Professor (after ~8–10 yrs, PhD + CAS)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Level 13A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₹1,31,400 basic (≈ ₹2,50,000 gross)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41960">
                <a:tc>
                  <a:txBody>
                    <a:bodyPr wrap="square"/>
                    <a:p>
                      <a:pPr algn="l"/>
                      <a:r>
                        <a:rPr b="1" sz="1200">
                          <a:solidFill>
                            <a:srgbClr val="3D496E"/>
                          </a:solidFill>
                          <a:latin typeface="Calibri"/>
                        </a:rPr>
                        <a:t>Professor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Level 14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00">
                          <a:solidFill>
                            <a:srgbClr val="3D496E"/>
                          </a:solidFill>
                          <a:latin typeface="Calibri"/>
                        </a:rPr>
                        <a:t>₹1,44,200 basic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819" name="Rounded Rectangle 7"/>
          <p:cNvSpPr/>
          <p:nvPr/>
        </p:nvSpPr>
        <p:spPr>
          <a:xfrm>
            <a:off x="640080" y="4892040"/>
            <a:ext cx="10881360" cy="123444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20" name="TextBox 8"/>
          <p:cNvSpPr txBox="1"/>
          <p:nvPr/>
        </p:nvSpPr>
        <p:spPr>
          <a:xfrm>
            <a:off x="914400" y="5074920"/>
            <a:ext cx="1024128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200" i="0" spc="100">
                <a:solidFill>
                  <a:srgbClr val="D98A1F"/>
                </a:solidFill>
                <a:latin typeface="Calibri"/>
              </a:rPr>
              <a:t>TWO WAYS TO QUALIFY</a:t>
            </a:r>
          </a:p>
        </p:txBody>
      </p:sp>
      <p:sp>
        <p:nvSpPr>
          <p:cNvPr id="1048821" name="TextBox 9"/>
          <p:cNvSpPr txBox="1"/>
          <p:nvPr/>
        </p:nvSpPr>
        <p:spPr>
          <a:xfrm>
            <a:off x="914400" y="5367528"/>
            <a:ext cx="1024128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00" i="0">
                <a:solidFill>
                  <a:srgbClr val="3D496E"/>
                </a:solidFill>
                <a:latin typeface="Calibri"/>
              </a:rPr>
              <a:t>NET-JRF track: clear the exam with a JRF rank to fund your own Ph.D research before moving into teaching. NET (Assistant Professor only) track: clear the exam to become eligible to apply directly for teaching posts in colleges and universities.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4" name=""/>
        <p:cNvGrpSpPr/>
        <p:nvPr/>
      </p:nvGrpSpPr>
      <p:grpSpPr>
        <a:xfrm/>
      </p:grpSpPr>
      <p:sp>
        <p:nvSpPr>
          <p:cNvPr id="1048822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THE PAYOFF</a:t>
            </a:r>
          </a:p>
        </p:txBody>
      </p:sp>
      <p:sp>
        <p:nvSpPr>
          <p:cNvPr id="1048823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Quick Comparison Across All Four</a:t>
            </a:r>
          </a:p>
        </p:txBody>
      </p:sp>
      <p:sp>
        <p:nvSpPr>
          <p:cNvPr id="1048824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A snapshot entry-level figure for each family — see the detailed post-wise slides for specifics</a:t>
            </a:r>
          </a:p>
        </p:txBody>
      </p:sp>
      <p:sp>
        <p:nvSpPr>
          <p:cNvPr id="1048825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26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18</a:t>
            </a:r>
          </a:p>
        </p:txBody>
      </p:sp>
      <p:graphicFrame>
        <p:nvGraphicFramePr>
          <p:cNvPr id="4194314" name="Table 6"/>
          <p:cNvGraphicFramePr>
            <a:graphicFrameLocks noGrp="1"/>
          </p:cNvGraphicFramePr>
          <p:nvPr/>
        </p:nvGraphicFramePr>
        <p:xfrm>
          <a:off x="640080" y="1965960"/>
          <a:ext cx="1088136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320"/>
                <a:gridCol w="2834640"/>
                <a:gridCol w="3200400"/>
              </a:tblGrid>
              <a:tr h="489857"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Exam / Post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Starting Basic Pay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Approx. Gross / Month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89857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SSC CGL (Pay Level 4–7)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₹25,500 – ₹44,900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₹40,000 – ₹81,000+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89857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RRB NTPC — Graduate posts (Level 6)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₹35,000 – ₹55,000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89857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RRB NTPC — Undergraduate posts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Varies by post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₹28,000 – ₹35,000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89857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IBPS Clerk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₹26,730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≈ ₹40,000 – ₹43,000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89857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IBPS PO / IBPS RRB Officer Scale I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₹48,480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₹72,000 – ₹80,000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89858">
                <a:tc>
                  <a:txBody>
                    <a:bodyPr wrap="square"/>
                    <a:p>
                      <a:pPr algn="l"/>
                      <a:r>
                        <a:rPr b="1" sz="1250">
                          <a:solidFill>
                            <a:srgbClr val="3D496E"/>
                          </a:solidFill>
                          <a:latin typeface="Calibri"/>
                        </a:rPr>
                        <a:t>UGC NET → Assistant Professor (Level 10)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₹57,700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250">
                          <a:solidFill>
                            <a:srgbClr val="3D496E"/>
                          </a:solidFill>
                          <a:latin typeface="Calibri"/>
                        </a:rPr>
                        <a:t>₹90,000 – ₹1,10,000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827" name="TextBox 7"/>
          <p:cNvSpPr txBox="1"/>
          <p:nvPr/>
        </p:nvSpPr>
        <p:spPr>
          <a:xfrm>
            <a:off x="640080" y="5577840"/>
            <a:ext cx="1088136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00" i="1">
                <a:solidFill>
                  <a:srgbClr val="6B7696"/>
                </a:solidFill>
                <a:latin typeface="Calibri"/>
              </a:rPr>
              <a:t>Figures exclude DA, HRA &amp; other allowances, which typically add 25–45% more depending on your posting city (X/Y/Z classification). Always check the post-specific pay matrix in the official notification.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5" name=""/>
        <p:cNvGrpSpPr/>
        <p:nvPr/>
      </p:nvGrpSpPr>
      <p:grpSpPr>
        <a:xfrm/>
      </p:grpSpPr>
      <p:sp>
        <p:nvSpPr>
          <p:cNvPr id="1048828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THE BIGGER PICTURE</a:t>
            </a:r>
          </a:p>
        </p:txBody>
      </p:sp>
      <p:sp>
        <p:nvSpPr>
          <p:cNvPr id="1048829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Job Security &amp; Long-Term Benefits</a:t>
            </a:r>
          </a:p>
        </p:txBody>
      </p:sp>
      <p:sp>
        <p:nvSpPr>
          <p:cNvPr id="1048830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31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19</a:t>
            </a:r>
          </a:p>
        </p:txBody>
      </p:sp>
      <p:sp>
        <p:nvSpPr>
          <p:cNvPr id="1048832" name="TextBox 5"/>
          <p:cNvSpPr txBox="1"/>
          <p:nvPr/>
        </p:nvSpPr>
        <p:spPr>
          <a:xfrm>
            <a:off x="640080" y="1783080"/>
            <a:ext cx="1051560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400" i="0">
                <a:solidFill>
                  <a:srgbClr val="3D496E"/>
                </a:solidFill>
                <a:latin typeface="Calibri"/>
              </a:rPr>
              <a:t>Beyond the starting salary, government posts offer stability that's hard to match in the private sector — a major reason families across Assam encourage these career paths.</a:t>
            </a:r>
          </a:p>
        </p:txBody>
      </p:sp>
      <p:sp>
        <p:nvSpPr>
          <p:cNvPr id="1048833" name="Rounded Rectangle 6"/>
          <p:cNvSpPr/>
          <p:nvPr/>
        </p:nvSpPr>
        <p:spPr>
          <a:xfrm>
            <a:off x="640080" y="2606040"/>
            <a:ext cx="5257800" cy="160020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34" name="Oval 7"/>
          <p:cNvSpPr/>
          <p:nvPr/>
        </p:nvSpPr>
        <p:spPr>
          <a:xfrm>
            <a:off x="932688" y="2862072"/>
            <a:ext cx="457200" cy="45720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35" name="TextBox 8"/>
          <p:cNvSpPr txBox="1"/>
          <p:nvPr/>
        </p:nvSpPr>
        <p:spPr>
          <a:xfrm>
            <a:off x="932688" y="2862072"/>
            <a:ext cx="457200" cy="4572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500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48836" name="TextBox 9"/>
          <p:cNvSpPr txBox="1"/>
          <p:nvPr/>
        </p:nvSpPr>
        <p:spPr>
          <a:xfrm>
            <a:off x="1600200" y="2834640"/>
            <a:ext cx="4114800" cy="4114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Rare Layoffs</a:t>
            </a:r>
          </a:p>
        </p:txBody>
      </p:sp>
      <p:sp>
        <p:nvSpPr>
          <p:cNvPr id="1048837" name="TextBox 10"/>
          <p:cNvSpPr txBox="1"/>
          <p:nvPr/>
        </p:nvSpPr>
        <p:spPr>
          <a:xfrm>
            <a:off x="1600200" y="3264408"/>
            <a:ext cx="4114800" cy="868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Government posts are permanent after probation — retrenchment is extremely uncommon compared to private-sector jobs.</a:t>
            </a:r>
          </a:p>
        </p:txBody>
      </p:sp>
      <p:sp>
        <p:nvSpPr>
          <p:cNvPr id="1048838" name="Rounded Rectangle 11"/>
          <p:cNvSpPr/>
          <p:nvPr/>
        </p:nvSpPr>
        <p:spPr>
          <a:xfrm>
            <a:off x="6263640" y="2606040"/>
            <a:ext cx="5257800" cy="160020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39" name="Oval 12"/>
          <p:cNvSpPr/>
          <p:nvPr/>
        </p:nvSpPr>
        <p:spPr>
          <a:xfrm>
            <a:off x="6556248" y="2862072"/>
            <a:ext cx="457200" cy="45720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40" name="TextBox 13"/>
          <p:cNvSpPr txBox="1"/>
          <p:nvPr/>
        </p:nvSpPr>
        <p:spPr>
          <a:xfrm>
            <a:off x="6556248" y="2862072"/>
            <a:ext cx="457200" cy="4572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500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48841" name="TextBox 14"/>
          <p:cNvSpPr txBox="1"/>
          <p:nvPr/>
        </p:nvSpPr>
        <p:spPr>
          <a:xfrm>
            <a:off x="7223760" y="2834640"/>
            <a:ext cx="4114800" cy="4114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Pension &amp; Retirement Cover</a:t>
            </a:r>
          </a:p>
        </p:txBody>
      </p:sp>
      <p:sp>
        <p:nvSpPr>
          <p:cNvPr id="1048842" name="TextBox 15"/>
          <p:cNvSpPr txBox="1"/>
          <p:nvPr/>
        </p:nvSpPr>
        <p:spPr>
          <a:xfrm>
            <a:off x="7223760" y="3264408"/>
            <a:ext cx="4114800" cy="868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Most posts fall under the National Pension System (NPS); older/select posts still carry the Old Pension Scheme (OPS), plus gratuity &amp; provident fund.</a:t>
            </a:r>
          </a:p>
        </p:txBody>
      </p:sp>
      <p:sp>
        <p:nvSpPr>
          <p:cNvPr id="1048843" name="Rounded Rectangle 16"/>
          <p:cNvSpPr/>
          <p:nvPr/>
        </p:nvSpPr>
        <p:spPr>
          <a:xfrm>
            <a:off x="640080" y="4434840"/>
            <a:ext cx="5257800" cy="160020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44" name="Oval 17"/>
          <p:cNvSpPr/>
          <p:nvPr/>
        </p:nvSpPr>
        <p:spPr>
          <a:xfrm>
            <a:off x="932688" y="4690872"/>
            <a:ext cx="457200" cy="45720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45" name="TextBox 18"/>
          <p:cNvSpPr txBox="1"/>
          <p:nvPr/>
        </p:nvSpPr>
        <p:spPr>
          <a:xfrm>
            <a:off x="932688" y="4690872"/>
            <a:ext cx="457200" cy="4572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500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048846" name="TextBox 19"/>
          <p:cNvSpPr txBox="1"/>
          <p:nvPr/>
        </p:nvSpPr>
        <p:spPr>
          <a:xfrm>
            <a:off x="1600200" y="4663440"/>
            <a:ext cx="4114800" cy="4114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Medical &amp; Family Benefits</a:t>
            </a:r>
          </a:p>
        </p:txBody>
      </p:sp>
      <p:sp>
        <p:nvSpPr>
          <p:cNvPr id="1048847" name="TextBox 20"/>
          <p:cNvSpPr txBox="1"/>
          <p:nvPr/>
        </p:nvSpPr>
        <p:spPr>
          <a:xfrm>
            <a:off x="1600200" y="5093208"/>
            <a:ext cx="4114800" cy="868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Healthcare coverage for the employee and dependents, often continuing into retirement.</a:t>
            </a:r>
          </a:p>
        </p:txBody>
      </p:sp>
      <p:sp>
        <p:nvSpPr>
          <p:cNvPr id="1048848" name="Rounded Rectangle 21"/>
          <p:cNvSpPr/>
          <p:nvPr/>
        </p:nvSpPr>
        <p:spPr>
          <a:xfrm>
            <a:off x="6263640" y="4434840"/>
            <a:ext cx="5257800" cy="160020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49" name="Oval 22"/>
          <p:cNvSpPr/>
          <p:nvPr/>
        </p:nvSpPr>
        <p:spPr>
          <a:xfrm>
            <a:off x="6556248" y="4690872"/>
            <a:ext cx="457200" cy="45720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50" name="TextBox 23"/>
          <p:cNvSpPr txBox="1"/>
          <p:nvPr/>
        </p:nvSpPr>
        <p:spPr>
          <a:xfrm>
            <a:off x="6556248" y="4690872"/>
            <a:ext cx="457200" cy="4572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500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048851" name="TextBox 24"/>
          <p:cNvSpPr txBox="1"/>
          <p:nvPr/>
        </p:nvSpPr>
        <p:spPr>
          <a:xfrm>
            <a:off x="7223760" y="4663440"/>
            <a:ext cx="4114800" cy="4114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Predictable Work-Life Balance</a:t>
            </a:r>
          </a:p>
        </p:txBody>
      </p:sp>
      <p:sp>
        <p:nvSpPr>
          <p:cNvPr id="1048852" name="TextBox 25"/>
          <p:cNvSpPr txBox="1"/>
          <p:nvPr/>
        </p:nvSpPr>
        <p:spPr>
          <a:xfrm>
            <a:off x="7223760" y="5093208"/>
            <a:ext cx="4114800" cy="868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Fixed working hours, defined leave policy, and a clear seniority-based promotion path.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38" name=""/>
        <p:cNvGrpSpPr/>
        <p:nvPr/>
      </p:nvGrpSpPr>
      <p:grpSpPr>
        <a:xfrm/>
      </p:grpSpPr>
      <p:sp>
        <p:nvSpPr>
          <p:cNvPr id="1048597" name="TextBox 1"/>
          <p:cNvSpPr txBox="1"/>
          <p:nvPr/>
        </p:nvSpPr>
        <p:spPr>
          <a:xfrm>
            <a:off x="640080" y="457200"/>
            <a:ext cx="9144000" cy="1905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AGENDA</a:t>
            </a:r>
          </a:p>
        </p:txBody>
      </p:sp>
      <p:sp>
        <p:nvSpPr>
          <p:cNvPr id="1048598" name="TextBox 2"/>
          <p:cNvSpPr txBox="1"/>
          <p:nvPr/>
        </p:nvSpPr>
        <p:spPr>
          <a:xfrm>
            <a:off x="640080" y="749808"/>
            <a:ext cx="10881360" cy="482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What We'll Cover Today</a:t>
            </a:r>
          </a:p>
        </p:txBody>
      </p:sp>
      <p:sp>
        <p:nvSpPr>
          <p:cNvPr id="1048599" name="TextBox 3"/>
          <p:cNvSpPr txBox="1"/>
          <p:nvPr/>
        </p:nvSpPr>
        <p:spPr>
          <a:xfrm>
            <a:off x="548640" y="6528816"/>
            <a:ext cx="731520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600" name="TextBox 4"/>
          <p:cNvSpPr txBox="1"/>
          <p:nvPr/>
        </p:nvSpPr>
        <p:spPr>
          <a:xfrm>
            <a:off x="11704320" y="6528816"/>
            <a:ext cx="36576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2</a:t>
            </a:r>
          </a:p>
        </p:txBody>
      </p:sp>
      <p:sp>
        <p:nvSpPr>
          <p:cNvPr id="1048601" name="Rounded Rectangle 5"/>
          <p:cNvSpPr/>
          <p:nvPr/>
        </p:nvSpPr>
        <p:spPr>
          <a:xfrm>
            <a:off x="640080" y="178308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2" name="TextBox 6"/>
          <p:cNvSpPr txBox="1"/>
          <p:nvPr/>
        </p:nvSpPr>
        <p:spPr>
          <a:xfrm>
            <a:off x="841248" y="191109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01</a:t>
            </a:r>
          </a:p>
        </p:txBody>
      </p:sp>
      <p:sp>
        <p:nvSpPr>
          <p:cNvPr id="1048603" name="TextBox 7"/>
          <p:cNvSpPr txBox="1"/>
          <p:nvPr/>
        </p:nvSpPr>
        <p:spPr>
          <a:xfrm>
            <a:off x="1645920" y="1901952"/>
            <a:ext cx="402336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What is a CBT Exam?</a:t>
            </a:r>
          </a:p>
        </p:txBody>
      </p:sp>
      <p:sp>
        <p:nvSpPr>
          <p:cNvPr id="1048604" name="TextBox 8"/>
          <p:cNvSpPr txBox="1"/>
          <p:nvPr/>
        </p:nvSpPr>
        <p:spPr>
          <a:xfrm>
            <a:off x="1645920" y="2267712"/>
            <a:ext cx="4023360" cy="173355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How computer-based testing works, step by step</a:t>
            </a:r>
          </a:p>
        </p:txBody>
      </p:sp>
      <p:sp>
        <p:nvSpPr>
          <p:cNvPr id="1048605" name="Rounded Rectangle 9"/>
          <p:cNvSpPr/>
          <p:nvPr/>
        </p:nvSpPr>
        <p:spPr>
          <a:xfrm>
            <a:off x="6263640" y="178308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6" name="TextBox 10"/>
          <p:cNvSpPr txBox="1"/>
          <p:nvPr/>
        </p:nvSpPr>
        <p:spPr>
          <a:xfrm>
            <a:off x="6464808" y="191109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02</a:t>
            </a:r>
          </a:p>
        </p:txBody>
      </p:sp>
      <p:sp>
        <p:nvSpPr>
          <p:cNvPr id="1048607" name="TextBox 11"/>
          <p:cNvSpPr txBox="1"/>
          <p:nvPr/>
        </p:nvSpPr>
        <p:spPr>
          <a:xfrm>
            <a:off x="7269480" y="1901952"/>
            <a:ext cx="402336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Why It Matters</a:t>
            </a:r>
          </a:p>
        </p:txBody>
      </p:sp>
      <p:sp>
        <p:nvSpPr>
          <p:cNvPr id="1048608" name="TextBox 12"/>
          <p:cNvSpPr txBox="1"/>
          <p:nvPr/>
        </p:nvSpPr>
        <p:spPr>
          <a:xfrm>
            <a:off x="7269480" y="2267712"/>
            <a:ext cx="4023360" cy="173355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Why every Assam college student should track these exams</a:t>
            </a:r>
          </a:p>
        </p:txBody>
      </p:sp>
      <p:sp>
        <p:nvSpPr>
          <p:cNvPr id="1048609" name="Rounded Rectangle 13"/>
          <p:cNvSpPr/>
          <p:nvPr/>
        </p:nvSpPr>
        <p:spPr>
          <a:xfrm>
            <a:off x="640080" y="283464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0" name="TextBox 14"/>
          <p:cNvSpPr txBox="1"/>
          <p:nvPr/>
        </p:nvSpPr>
        <p:spPr>
          <a:xfrm>
            <a:off x="841248" y="296265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03</a:t>
            </a:r>
          </a:p>
        </p:txBody>
      </p:sp>
      <p:sp>
        <p:nvSpPr>
          <p:cNvPr id="1048611" name="TextBox 15"/>
          <p:cNvSpPr txBox="1"/>
          <p:nvPr/>
        </p:nvSpPr>
        <p:spPr>
          <a:xfrm>
            <a:off x="1645920" y="2953512"/>
            <a:ext cx="4023360" cy="228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The Big Four</a:t>
            </a:r>
          </a:p>
        </p:txBody>
      </p:sp>
      <p:sp>
        <p:nvSpPr>
          <p:cNvPr id="1048612" name="TextBox 16"/>
          <p:cNvSpPr txBox="1"/>
          <p:nvPr/>
        </p:nvSpPr>
        <p:spPr>
          <a:xfrm>
            <a:off x="1645920" y="3319272"/>
            <a:ext cx="4023360" cy="34671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SSC, RRB, IBPS &amp; UGC NET — who conducts what, and for whom</a:t>
            </a:r>
          </a:p>
        </p:txBody>
      </p:sp>
      <p:sp>
        <p:nvSpPr>
          <p:cNvPr id="1048613" name="Rounded Rectangle 17"/>
          <p:cNvSpPr/>
          <p:nvPr/>
        </p:nvSpPr>
        <p:spPr>
          <a:xfrm>
            <a:off x="6263640" y="283464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4" name="TextBox 18"/>
          <p:cNvSpPr txBox="1"/>
          <p:nvPr/>
        </p:nvSpPr>
        <p:spPr>
          <a:xfrm>
            <a:off x="6464808" y="296265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04</a:t>
            </a:r>
          </a:p>
        </p:txBody>
      </p:sp>
      <p:sp>
        <p:nvSpPr>
          <p:cNvPr id="1048615" name="TextBox 19"/>
          <p:cNvSpPr txBox="1"/>
          <p:nvPr/>
        </p:nvSpPr>
        <p:spPr>
          <a:xfrm>
            <a:off x="7269480" y="2953512"/>
            <a:ext cx="4023360" cy="228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Eligibility &amp; Pattern</a:t>
            </a:r>
          </a:p>
        </p:txBody>
      </p:sp>
      <p:sp>
        <p:nvSpPr>
          <p:cNvPr id="1048616" name="TextBox 20"/>
          <p:cNvSpPr txBox="1"/>
          <p:nvPr/>
        </p:nvSpPr>
        <p:spPr>
          <a:xfrm>
            <a:off x="7269480" y="3319272"/>
            <a:ext cx="4023360" cy="173355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Age limits, qualifications, tiers and marking scheme</a:t>
            </a:r>
          </a:p>
        </p:txBody>
      </p:sp>
      <p:sp>
        <p:nvSpPr>
          <p:cNvPr id="1048617" name="Rounded Rectangle 21"/>
          <p:cNvSpPr/>
          <p:nvPr/>
        </p:nvSpPr>
        <p:spPr>
          <a:xfrm>
            <a:off x="640080" y="388620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8" name="TextBox 22"/>
          <p:cNvSpPr txBox="1"/>
          <p:nvPr/>
        </p:nvSpPr>
        <p:spPr>
          <a:xfrm>
            <a:off x="841248" y="401421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05</a:t>
            </a:r>
          </a:p>
        </p:txBody>
      </p:sp>
      <p:sp>
        <p:nvSpPr>
          <p:cNvPr id="1048619" name="TextBox 23"/>
          <p:cNvSpPr txBox="1"/>
          <p:nvPr/>
        </p:nvSpPr>
        <p:spPr>
          <a:xfrm>
            <a:off x="1645920" y="4005072"/>
            <a:ext cx="402336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2026 Exam Calendar</a:t>
            </a:r>
          </a:p>
        </p:txBody>
      </p:sp>
      <p:sp>
        <p:nvSpPr>
          <p:cNvPr id="1048620" name="TextBox 24"/>
          <p:cNvSpPr txBox="1"/>
          <p:nvPr/>
        </p:nvSpPr>
        <p:spPr>
          <a:xfrm>
            <a:off x="1645920" y="4370832"/>
            <a:ext cx="4023360" cy="173356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Tentative notification and exam windows for each body</a:t>
            </a:r>
          </a:p>
        </p:txBody>
      </p:sp>
      <p:sp>
        <p:nvSpPr>
          <p:cNvPr id="1048621" name="Rounded Rectangle 25"/>
          <p:cNvSpPr/>
          <p:nvPr/>
        </p:nvSpPr>
        <p:spPr>
          <a:xfrm>
            <a:off x="6263640" y="388620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2" name="TextBox 26"/>
          <p:cNvSpPr txBox="1"/>
          <p:nvPr/>
        </p:nvSpPr>
        <p:spPr>
          <a:xfrm>
            <a:off x="6464808" y="401421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06</a:t>
            </a:r>
          </a:p>
        </p:txBody>
      </p:sp>
      <p:sp>
        <p:nvSpPr>
          <p:cNvPr id="1048623" name="TextBox 27"/>
          <p:cNvSpPr txBox="1"/>
          <p:nvPr/>
        </p:nvSpPr>
        <p:spPr>
          <a:xfrm>
            <a:off x="7269480" y="4005072"/>
            <a:ext cx="402336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Pay &amp; Job Security</a:t>
            </a:r>
          </a:p>
        </p:txBody>
      </p:sp>
      <p:sp>
        <p:nvSpPr>
          <p:cNvPr id="1048624" name="TextBox 28"/>
          <p:cNvSpPr txBox="1"/>
          <p:nvPr/>
        </p:nvSpPr>
        <p:spPr>
          <a:xfrm>
            <a:off x="7269480" y="4370832"/>
            <a:ext cx="4023360" cy="173356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What you actually earn, and how stable these jobs are</a:t>
            </a:r>
          </a:p>
        </p:txBody>
      </p:sp>
      <p:sp>
        <p:nvSpPr>
          <p:cNvPr id="1048625" name="Rounded Rectangle 29"/>
          <p:cNvSpPr/>
          <p:nvPr/>
        </p:nvSpPr>
        <p:spPr>
          <a:xfrm>
            <a:off x="640080" y="493776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6" name="TextBox 30"/>
          <p:cNvSpPr txBox="1"/>
          <p:nvPr/>
        </p:nvSpPr>
        <p:spPr>
          <a:xfrm>
            <a:off x="841248" y="506577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07</a:t>
            </a:r>
          </a:p>
        </p:txBody>
      </p:sp>
      <p:sp>
        <p:nvSpPr>
          <p:cNvPr id="1048627" name="TextBox 31"/>
          <p:cNvSpPr txBox="1"/>
          <p:nvPr/>
        </p:nvSpPr>
        <p:spPr>
          <a:xfrm>
            <a:off x="1645920" y="5056632"/>
            <a:ext cx="4023360" cy="228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Exam-Day Tips</a:t>
            </a:r>
          </a:p>
        </p:txBody>
      </p:sp>
      <p:sp>
        <p:nvSpPr>
          <p:cNvPr id="1048628" name="TextBox 32"/>
          <p:cNvSpPr txBox="1"/>
          <p:nvPr/>
        </p:nvSpPr>
        <p:spPr>
          <a:xfrm>
            <a:off x="1645920" y="5422392"/>
            <a:ext cx="4023360" cy="173356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Negative marking and a smart attempt strategy</a:t>
            </a:r>
          </a:p>
        </p:txBody>
      </p:sp>
      <p:sp>
        <p:nvSpPr>
          <p:cNvPr id="1048629" name="Rounded Rectangle 33"/>
          <p:cNvSpPr/>
          <p:nvPr/>
        </p:nvSpPr>
        <p:spPr>
          <a:xfrm>
            <a:off x="6263640" y="4937760"/>
            <a:ext cx="5257800" cy="932688"/>
          </a:xfrm>
          <a:prstGeom prst="roundRect">
            <a:avLst>
              <a:gd name="adj" fmla="val 12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0" name="TextBox 34"/>
          <p:cNvSpPr txBox="1"/>
          <p:nvPr/>
        </p:nvSpPr>
        <p:spPr>
          <a:xfrm>
            <a:off x="6464808" y="5065776"/>
            <a:ext cx="777240" cy="381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600" i="0">
                <a:solidFill>
                  <a:srgbClr val="D98A1F"/>
                </a:solidFill>
                <a:latin typeface="Cambria"/>
              </a:rPr>
              <a:t>08</a:t>
            </a:r>
          </a:p>
        </p:txBody>
      </p:sp>
      <p:sp>
        <p:nvSpPr>
          <p:cNvPr id="1048631" name="TextBox 35"/>
          <p:cNvSpPr txBox="1"/>
          <p:nvPr/>
        </p:nvSpPr>
        <p:spPr>
          <a:xfrm>
            <a:off x="7269480" y="5056632"/>
            <a:ext cx="4023360" cy="228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50" i="0">
                <a:solidFill>
                  <a:srgbClr val="1E2761"/>
                </a:solidFill>
                <a:latin typeface="Calibri"/>
              </a:rPr>
              <a:t>Your Roadmap</a:t>
            </a:r>
          </a:p>
        </p:txBody>
      </p:sp>
      <p:sp>
        <p:nvSpPr>
          <p:cNvPr id="1048632" name="TextBox 36"/>
          <p:cNvSpPr txBox="1"/>
          <p:nvPr/>
        </p:nvSpPr>
        <p:spPr>
          <a:xfrm>
            <a:off x="7269480" y="5422392"/>
            <a:ext cx="4023360" cy="173356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05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A practical step-by-step preparation plan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6" name=""/>
        <p:cNvGrpSpPr/>
        <p:nvPr/>
      </p:nvGrpSpPr>
      <p:grpSpPr>
        <a:xfrm/>
      </p:grpSpPr>
      <p:sp>
        <p:nvSpPr>
          <p:cNvPr id="1048853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EXAM-DAY ESSENTIALS</a:t>
            </a:r>
          </a:p>
        </p:txBody>
      </p:sp>
      <p:sp>
        <p:nvSpPr>
          <p:cNvPr id="1048854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Negative Marking &amp; Smart Attempt Strategy</a:t>
            </a:r>
          </a:p>
        </p:txBody>
      </p:sp>
      <p:sp>
        <p:nvSpPr>
          <p:cNvPr id="1048855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56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20</a:t>
            </a:r>
          </a:p>
        </p:txBody>
      </p:sp>
      <p:sp>
        <p:nvSpPr>
          <p:cNvPr id="1048857" name="Rounded Rectangle 5"/>
          <p:cNvSpPr/>
          <p:nvPr/>
        </p:nvSpPr>
        <p:spPr>
          <a:xfrm>
            <a:off x="640080" y="1828800"/>
            <a:ext cx="5120640" cy="3977639"/>
          </a:xfrm>
          <a:prstGeom prst="roundRect">
            <a:avLst>
              <a:gd name="adj" fmla="val 6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58" name="TextBox 6"/>
          <p:cNvSpPr txBox="1"/>
          <p:nvPr/>
        </p:nvSpPr>
        <p:spPr>
          <a:xfrm>
            <a:off x="914400" y="2057400"/>
            <a:ext cx="4572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00">
                <a:solidFill>
                  <a:srgbClr val="D98A1F"/>
                </a:solidFill>
                <a:latin typeface="Calibri"/>
              </a:rPr>
              <a:t>HOW NEGATIVE MARKING WORKS</a:t>
            </a:r>
          </a:p>
        </p:txBody>
      </p:sp>
      <p:sp>
        <p:nvSpPr>
          <p:cNvPr id="1048859" name="TextBox 7"/>
          <p:cNvSpPr txBox="1"/>
          <p:nvPr/>
        </p:nvSpPr>
        <p:spPr>
          <a:xfrm>
            <a:off x="914400" y="2468880"/>
            <a:ext cx="457200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Most CBT recruitment exams deduct marks for wrong answers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Typical deduction: 1/3 (0.33) mark per wrong answer for 1-mark questions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Unattempted questions score zero — no penalty for leaving them blank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Exact ratio varies by exam; always check the official notification</a:t>
            </a:r>
          </a:p>
        </p:txBody>
      </p:sp>
      <p:sp>
        <p:nvSpPr>
          <p:cNvPr id="1048860" name="Rounded Rectangle 8"/>
          <p:cNvSpPr/>
          <p:nvPr/>
        </p:nvSpPr>
        <p:spPr>
          <a:xfrm>
            <a:off x="914400" y="4572000"/>
            <a:ext cx="4572000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61" name="TextBox 9"/>
          <p:cNvSpPr txBox="1"/>
          <p:nvPr/>
        </p:nvSpPr>
        <p:spPr>
          <a:xfrm>
            <a:off x="1143000" y="4736592"/>
            <a:ext cx="4114800" cy="7772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1" sz="1250" i="0">
                <a:solidFill>
                  <a:srgbClr val="1E2761"/>
                </a:solidFill>
                <a:latin typeface="Calibri"/>
              </a:rPr>
              <a:t>Rule of thumb: only attempt a question if you can eliminate at least 2 of 4 options with confidence.</a:t>
            </a:r>
          </a:p>
        </p:txBody>
      </p:sp>
      <p:sp>
        <p:nvSpPr>
          <p:cNvPr id="1048862" name="TextBox 10"/>
          <p:cNvSpPr txBox="1"/>
          <p:nvPr/>
        </p:nvSpPr>
        <p:spPr>
          <a:xfrm>
            <a:off x="6126480" y="1874519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EXAM-DAY CHECKLIST</a:t>
            </a:r>
          </a:p>
        </p:txBody>
      </p:sp>
      <p:sp>
        <p:nvSpPr>
          <p:cNvPr id="1048863" name="TextBox 11"/>
          <p:cNvSpPr txBox="1"/>
          <p:nvPr/>
        </p:nvSpPr>
        <p:spPr>
          <a:xfrm>
            <a:off x="6126480" y="2240280"/>
            <a:ext cx="5486400" cy="34747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Take full-length mock CBTs so the interface feels familiar, not new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Carry admit card + valid original photo ID — mandatory for entry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Reach the exam centre at least 45–60 minutes early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Use the on-screen calculator/rough sheet provided; don't rely on memory for calculations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Attempt your strongest section first to bank marks and build confidence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00">
                <a:solidFill>
                  <a:srgbClr val="3D496E"/>
                </a:solidFill>
                <a:latin typeface="Calibri"/>
              </a:rPr>
              <a:t>Watch the on-screen timer — CBT clocks run per-section in some exams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7" name=""/>
        <p:cNvGrpSpPr/>
        <p:nvPr/>
      </p:nvGrpSpPr>
      <p:grpSpPr>
        <a:xfrm/>
      </p:grpSpPr>
      <p:sp>
        <p:nvSpPr>
          <p:cNvPr id="1048864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ACTION PLAN</a:t>
            </a:r>
          </a:p>
        </p:txBody>
      </p:sp>
      <p:sp>
        <p:nvSpPr>
          <p:cNvPr id="1048865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Your Preparation Roadmap</a:t>
            </a:r>
          </a:p>
        </p:txBody>
      </p:sp>
      <p:sp>
        <p:nvSpPr>
          <p:cNvPr id="1048866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867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21</a:t>
            </a:r>
          </a:p>
        </p:txBody>
      </p:sp>
      <p:sp>
        <p:nvSpPr>
          <p:cNvPr id="1048868" name="Rectangle 5"/>
          <p:cNvSpPr/>
          <p:nvPr/>
        </p:nvSpPr>
        <p:spPr>
          <a:xfrm>
            <a:off x="1463040" y="2459736"/>
            <a:ext cx="9235440" cy="18288"/>
          </a:xfrm>
          <a:prstGeom prst="rect"/>
          <a:solidFill>
            <a:srgbClr val="DFE4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69" name="Oval 6"/>
          <p:cNvSpPr/>
          <p:nvPr/>
        </p:nvSpPr>
        <p:spPr>
          <a:xfrm>
            <a:off x="1152144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70" name="TextBox 7"/>
          <p:cNvSpPr txBox="1"/>
          <p:nvPr/>
        </p:nvSpPr>
        <p:spPr>
          <a:xfrm>
            <a:off x="1152144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48871" name="TextBox 8"/>
          <p:cNvSpPr txBox="1"/>
          <p:nvPr/>
        </p:nvSpPr>
        <p:spPr>
          <a:xfrm>
            <a:off x="640080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Identify Your Target</a:t>
            </a:r>
          </a:p>
        </p:txBody>
      </p:sp>
      <p:sp>
        <p:nvSpPr>
          <p:cNvPr id="1048872" name="TextBox 9"/>
          <p:cNvSpPr txBox="1"/>
          <p:nvPr/>
        </p:nvSpPr>
        <p:spPr>
          <a:xfrm>
            <a:off x="640080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Match your qualification (10th / 12th / degree) to the right exam family</a:t>
            </a:r>
          </a:p>
        </p:txBody>
      </p:sp>
      <p:sp>
        <p:nvSpPr>
          <p:cNvPr id="1048873" name="Oval 10"/>
          <p:cNvSpPr/>
          <p:nvPr/>
        </p:nvSpPr>
        <p:spPr>
          <a:xfrm>
            <a:off x="2999232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74" name="TextBox 11"/>
          <p:cNvSpPr txBox="1"/>
          <p:nvPr/>
        </p:nvSpPr>
        <p:spPr>
          <a:xfrm>
            <a:off x="2999232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48875" name="TextBox 12"/>
          <p:cNvSpPr txBox="1"/>
          <p:nvPr/>
        </p:nvSpPr>
        <p:spPr>
          <a:xfrm>
            <a:off x="2487168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Check Eligibility</a:t>
            </a:r>
          </a:p>
        </p:txBody>
      </p:sp>
      <p:sp>
        <p:nvSpPr>
          <p:cNvPr id="1048876" name="TextBox 13"/>
          <p:cNvSpPr txBox="1"/>
          <p:nvPr/>
        </p:nvSpPr>
        <p:spPr>
          <a:xfrm>
            <a:off x="2487168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Confirm age limit, category relaxation &amp; qualification for your chosen post</a:t>
            </a:r>
          </a:p>
        </p:txBody>
      </p:sp>
      <p:sp>
        <p:nvSpPr>
          <p:cNvPr id="1048877" name="Oval 14"/>
          <p:cNvSpPr/>
          <p:nvPr/>
        </p:nvSpPr>
        <p:spPr>
          <a:xfrm>
            <a:off x="4846320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78" name="TextBox 15"/>
          <p:cNvSpPr txBox="1"/>
          <p:nvPr/>
        </p:nvSpPr>
        <p:spPr>
          <a:xfrm>
            <a:off x="4846320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048879" name="TextBox 16"/>
          <p:cNvSpPr txBox="1"/>
          <p:nvPr/>
        </p:nvSpPr>
        <p:spPr>
          <a:xfrm>
            <a:off x="4334256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Track Notifications</a:t>
            </a:r>
          </a:p>
        </p:txBody>
      </p:sp>
      <p:sp>
        <p:nvSpPr>
          <p:cNvPr id="1048880" name="TextBox 17"/>
          <p:cNvSpPr txBox="1"/>
          <p:nvPr/>
        </p:nvSpPr>
        <p:spPr>
          <a:xfrm>
            <a:off x="4334256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Bookmark official sites; follow the exam calendar so you never miss a window</a:t>
            </a:r>
          </a:p>
        </p:txBody>
      </p:sp>
      <p:sp>
        <p:nvSpPr>
          <p:cNvPr id="1048881" name="Oval 18"/>
          <p:cNvSpPr/>
          <p:nvPr/>
        </p:nvSpPr>
        <p:spPr>
          <a:xfrm>
            <a:off x="6693408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82" name="TextBox 19"/>
          <p:cNvSpPr txBox="1"/>
          <p:nvPr/>
        </p:nvSpPr>
        <p:spPr>
          <a:xfrm>
            <a:off x="6693408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048883" name="TextBox 20"/>
          <p:cNvSpPr txBox="1"/>
          <p:nvPr/>
        </p:nvSpPr>
        <p:spPr>
          <a:xfrm>
            <a:off x="6181344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Register Early</a:t>
            </a:r>
          </a:p>
        </p:txBody>
      </p:sp>
      <p:sp>
        <p:nvSpPr>
          <p:cNvPr id="1048884" name="TextBox 21"/>
          <p:cNvSpPr txBox="1"/>
          <p:nvPr/>
        </p:nvSpPr>
        <p:spPr>
          <a:xfrm>
            <a:off x="6181344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Complete online application well before the deadline — avoid last-minute errors</a:t>
            </a:r>
          </a:p>
        </p:txBody>
      </p:sp>
      <p:sp>
        <p:nvSpPr>
          <p:cNvPr id="1048885" name="Oval 22"/>
          <p:cNvSpPr/>
          <p:nvPr/>
        </p:nvSpPr>
        <p:spPr>
          <a:xfrm>
            <a:off x="8540496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86" name="TextBox 23"/>
          <p:cNvSpPr txBox="1"/>
          <p:nvPr/>
        </p:nvSpPr>
        <p:spPr>
          <a:xfrm>
            <a:off x="8540496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48887" name="TextBox 24"/>
          <p:cNvSpPr txBox="1"/>
          <p:nvPr/>
        </p:nvSpPr>
        <p:spPr>
          <a:xfrm>
            <a:off x="8028432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Practice CBT Mocks</a:t>
            </a:r>
          </a:p>
        </p:txBody>
      </p:sp>
      <p:sp>
        <p:nvSpPr>
          <p:cNvPr id="1048888" name="TextBox 25"/>
          <p:cNvSpPr txBox="1"/>
          <p:nvPr/>
        </p:nvSpPr>
        <p:spPr>
          <a:xfrm>
            <a:off x="8028432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Simulate the real screen interface, timing and negative marking</a:t>
            </a:r>
          </a:p>
        </p:txBody>
      </p:sp>
      <p:sp>
        <p:nvSpPr>
          <p:cNvPr id="1048889" name="Oval 26"/>
          <p:cNvSpPr/>
          <p:nvPr/>
        </p:nvSpPr>
        <p:spPr>
          <a:xfrm>
            <a:off x="10387584" y="2148840"/>
            <a:ext cx="621792" cy="621792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90" name="TextBox 27"/>
          <p:cNvSpPr txBox="1"/>
          <p:nvPr/>
        </p:nvSpPr>
        <p:spPr>
          <a:xfrm>
            <a:off x="10387584" y="2148840"/>
            <a:ext cx="621792" cy="62179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800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1048891" name="TextBox 28"/>
          <p:cNvSpPr txBox="1"/>
          <p:nvPr/>
        </p:nvSpPr>
        <p:spPr>
          <a:xfrm>
            <a:off x="9875520" y="3063240"/>
            <a:ext cx="164592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300" i="0">
                <a:solidFill>
                  <a:srgbClr val="1E2761"/>
                </a:solidFill>
                <a:latin typeface="Calibri"/>
              </a:rPr>
              <a:t>Be Exam-Day Ready</a:t>
            </a:r>
          </a:p>
        </p:txBody>
      </p:sp>
      <p:sp>
        <p:nvSpPr>
          <p:cNvPr id="1048892" name="TextBox 29"/>
          <p:cNvSpPr txBox="1"/>
          <p:nvPr/>
        </p:nvSpPr>
        <p:spPr>
          <a:xfrm>
            <a:off x="9875520" y="3840480"/>
            <a:ext cx="1645920" cy="20116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5000"/>
              </a:lnSpc>
            </a:pPr>
            <a:r>
              <a:rPr b="0" sz="1050" i="0">
                <a:solidFill>
                  <a:srgbClr val="6B7696"/>
                </a:solidFill>
                <a:latin typeface="Calibri"/>
              </a:rPr>
              <a:t>Documents, timing and a calm strategy on the day itself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21840"/>
            </a:gs>
            <a:gs pos="100000">
              <a:srgbClr val="1E2761"/>
            </a:gs>
          </a:gsLst>
          <a:lin ang="6900000" scaled="1"/>
        </a:gradFill>
        <a:effectLst/>
      </p:bgPr>
    </p:bg>
    <p:spTree>
      <p:nvGrpSpPr>
        <p:cNvPr id="58" name=""/>
        <p:cNvGrpSpPr/>
        <p:nvPr/>
      </p:nvGrpSpPr>
      <p:grpSpPr>
        <a:xfrm/>
      </p:grpSpPr>
      <p:sp>
        <p:nvSpPr>
          <p:cNvPr id="1048893" name="TextBox 1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CADCFC"/>
                </a:solidFill>
                <a:latin typeface="Calibri"/>
              </a:rPr>
              <a:t>22</a:t>
            </a:r>
          </a:p>
        </p:txBody>
      </p:sp>
      <p:sp>
        <p:nvSpPr>
          <p:cNvPr id="1048894" name="TextBox 2"/>
          <p:cNvSpPr txBox="1"/>
          <p:nvPr/>
        </p:nvSpPr>
        <p:spPr>
          <a:xfrm>
            <a:off x="822960" y="640080"/>
            <a:ext cx="914400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 spc="150">
                <a:solidFill>
                  <a:srgbClr val="D98A1F"/>
                </a:solidFill>
                <a:latin typeface="Calibri"/>
              </a:rPr>
              <a:t>KEY TAKEAWAYS</a:t>
            </a:r>
          </a:p>
        </p:txBody>
      </p:sp>
      <p:sp>
        <p:nvSpPr>
          <p:cNvPr id="1048895" name="TextBox 3"/>
          <p:cNvSpPr txBox="1"/>
          <p:nvPr/>
        </p:nvSpPr>
        <p:spPr>
          <a:xfrm>
            <a:off x="822960" y="1005840"/>
            <a:ext cx="1005840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400" i="0">
                <a:solidFill>
                  <a:srgbClr val="FFFFFF"/>
                </a:solidFill>
                <a:latin typeface="Cambria"/>
              </a:rPr>
              <a:t>Remember This Before You Leave</a:t>
            </a:r>
          </a:p>
        </p:txBody>
      </p:sp>
      <p:sp>
        <p:nvSpPr>
          <p:cNvPr id="1048896" name="Oval 4"/>
          <p:cNvSpPr/>
          <p:nvPr/>
        </p:nvSpPr>
        <p:spPr>
          <a:xfrm>
            <a:off x="822960" y="1828800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897" name="TextBox 5"/>
          <p:cNvSpPr txBox="1"/>
          <p:nvPr/>
        </p:nvSpPr>
        <p:spPr>
          <a:xfrm>
            <a:off x="822960" y="1828800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1</a:t>
            </a:r>
          </a:p>
        </p:txBody>
      </p:sp>
      <p:sp>
        <p:nvSpPr>
          <p:cNvPr id="1048898" name="TextBox 6"/>
          <p:cNvSpPr txBox="1"/>
          <p:nvPr/>
        </p:nvSpPr>
        <p:spPr>
          <a:xfrm>
            <a:off x="1371600" y="1773936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CBT exams power almost every major government job path today — SSC, Railways, Banking and UGC NET all use it.</a:t>
            </a:r>
          </a:p>
        </p:txBody>
      </p:sp>
      <p:sp>
        <p:nvSpPr>
          <p:cNvPr id="1048899" name="Oval 7"/>
          <p:cNvSpPr/>
          <p:nvPr/>
        </p:nvSpPr>
        <p:spPr>
          <a:xfrm>
            <a:off x="822960" y="2578608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00" name="TextBox 8"/>
          <p:cNvSpPr txBox="1"/>
          <p:nvPr/>
        </p:nvSpPr>
        <p:spPr>
          <a:xfrm>
            <a:off x="822960" y="2578608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2</a:t>
            </a:r>
          </a:p>
        </p:txBody>
      </p:sp>
      <p:sp>
        <p:nvSpPr>
          <p:cNvPr id="1048901" name="TextBox 9"/>
          <p:cNvSpPr txBox="1"/>
          <p:nvPr/>
        </p:nvSpPr>
        <p:spPr>
          <a:xfrm>
            <a:off x="1371600" y="2523744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Eligibility differs by exam: match your qualification (10th, 12th, degree or PG) to the right opportunity.</a:t>
            </a:r>
          </a:p>
        </p:txBody>
      </p:sp>
      <p:sp>
        <p:nvSpPr>
          <p:cNvPr id="1048902" name="Oval 10"/>
          <p:cNvSpPr/>
          <p:nvPr/>
        </p:nvSpPr>
        <p:spPr>
          <a:xfrm>
            <a:off x="822960" y="3328416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03" name="TextBox 11"/>
          <p:cNvSpPr txBox="1"/>
          <p:nvPr/>
        </p:nvSpPr>
        <p:spPr>
          <a:xfrm>
            <a:off x="822960" y="3328416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3</a:t>
            </a:r>
          </a:p>
        </p:txBody>
      </p:sp>
      <p:sp>
        <p:nvSpPr>
          <p:cNvPr id="1048904" name="TextBox 12"/>
          <p:cNvSpPr txBox="1"/>
          <p:nvPr/>
        </p:nvSpPr>
        <p:spPr>
          <a:xfrm>
            <a:off x="1371600" y="3273552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2026 brings a packed calendar — SSC CHSL, RRB NTPC/Group D, multiple IBPS exams and two UGC NET cycles all open this year.</a:t>
            </a:r>
          </a:p>
        </p:txBody>
      </p:sp>
      <p:sp>
        <p:nvSpPr>
          <p:cNvPr id="1048905" name="Oval 13"/>
          <p:cNvSpPr/>
          <p:nvPr/>
        </p:nvSpPr>
        <p:spPr>
          <a:xfrm>
            <a:off x="822960" y="4078224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06" name="TextBox 14"/>
          <p:cNvSpPr txBox="1"/>
          <p:nvPr/>
        </p:nvSpPr>
        <p:spPr>
          <a:xfrm>
            <a:off x="822960" y="4078224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4</a:t>
            </a:r>
          </a:p>
        </p:txBody>
      </p:sp>
      <p:sp>
        <p:nvSpPr>
          <p:cNvPr id="1048907" name="TextBox 15"/>
          <p:cNvSpPr txBox="1"/>
          <p:nvPr/>
        </p:nvSpPr>
        <p:spPr>
          <a:xfrm>
            <a:off x="1371600" y="4023360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These jobs pay well and stay secure — pension cover, medical benefits and rare layoffs set them apart from private-sector roles.</a:t>
            </a:r>
          </a:p>
        </p:txBody>
      </p:sp>
      <p:sp>
        <p:nvSpPr>
          <p:cNvPr id="1048908" name="Oval 16"/>
          <p:cNvSpPr/>
          <p:nvPr/>
        </p:nvSpPr>
        <p:spPr>
          <a:xfrm>
            <a:off x="822960" y="4828032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09" name="TextBox 17"/>
          <p:cNvSpPr txBox="1"/>
          <p:nvPr/>
        </p:nvSpPr>
        <p:spPr>
          <a:xfrm>
            <a:off x="822960" y="4828032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5</a:t>
            </a:r>
          </a:p>
        </p:txBody>
      </p:sp>
      <p:sp>
        <p:nvSpPr>
          <p:cNvPr id="1048910" name="TextBox 18"/>
          <p:cNvSpPr txBox="1"/>
          <p:nvPr/>
        </p:nvSpPr>
        <p:spPr>
          <a:xfrm>
            <a:off x="1371600" y="4773168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Negative marking rewards accuracy over guesswork — attempt only what you're reasonably sure of.</a:t>
            </a:r>
          </a:p>
        </p:txBody>
      </p:sp>
      <p:sp>
        <p:nvSpPr>
          <p:cNvPr id="1048911" name="Oval 19"/>
          <p:cNvSpPr/>
          <p:nvPr/>
        </p:nvSpPr>
        <p:spPr>
          <a:xfrm>
            <a:off x="822960" y="5577840"/>
            <a:ext cx="365760" cy="36576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12" name="TextBox 20"/>
          <p:cNvSpPr txBox="1"/>
          <p:nvPr/>
        </p:nvSpPr>
        <p:spPr>
          <a:xfrm>
            <a:off x="822960" y="5577840"/>
            <a:ext cx="365760" cy="3657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300" i="0">
                <a:solidFill>
                  <a:srgbClr val="121840"/>
                </a:solidFill>
                <a:latin typeface="Calibri"/>
              </a:rPr>
              <a:t>6</a:t>
            </a:r>
          </a:p>
        </p:txBody>
      </p:sp>
      <p:sp>
        <p:nvSpPr>
          <p:cNvPr id="1048913" name="TextBox 21"/>
          <p:cNvSpPr txBox="1"/>
          <p:nvPr/>
        </p:nvSpPr>
        <p:spPr>
          <a:xfrm>
            <a:off x="1371600" y="5522976"/>
            <a:ext cx="9966960" cy="6858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350" i="0">
                <a:solidFill>
                  <a:srgbClr val="FFFFFF"/>
                </a:solidFill>
                <a:latin typeface="Calibri"/>
              </a:rPr>
              <a:t>Start early: track notifications, register on time, and practice full-length CBT mocks.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21840"/>
            </a:gs>
            <a:gs pos="100000">
              <a:srgbClr val="1E2761"/>
            </a:gs>
          </a:gsLst>
          <a:lin ang="6900000" scaled="1"/>
        </a:gradFill>
        <a:effectLst/>
      </p:bgPr>
    </p:bg>
    <p:spTree>
      <p:nvGrpSpPr>
        <p:cNvPr id="59" name=""/>
        <p:cNvGrpSpPr/>
        <p:nvPr/>
      </p:nvGrpSpPr>
      <p:grpSpPr>
        <a:xfrm/>
      </p:grpSpPr>
      <p:sp>
        <p:nvSpPr>
          <p:cNvPr id="1048914" name="TextBox 1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CADCFC"/>
                </a:solidFill>
                <a:latin typeface="Calibri"/>
              </a:rPr>
              <a:t>23</a:t>
            </a:r>
          </a:p>
        </p:txBody>
      </p:sp>
      <p:sp>
        <p:nvSpPr>
          <p:cNvPr id="1048915" name="TextBox 2"/>
          <p:cNvSpPr txBox="1"/>
          <p:nvPr/>
        </p:nvSpPr>
        <p:spPr>
          <a:xfrm>
            <a:off x="822960" y="640080"/>
            <a:ext cx="914400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 spc="150">
                <a:solidFill>
                  <a:srgbClr val="D98A1F"/>
                </a:solidFill>
                <a:latin typeface="Calibri"/>
              </a:rPr>
              <a:t>OFFICIAL SOURCES</a:t>
            </a:r>
          </a:p>
        </p:txBody>
      </p:sp>
      <p:sp>
        <p:nvSpPr>
          <p:cNvPr id="1048916" name="TextBox 3"/>
          <p:cNvSpPr txBox="1"/>
          <p:nvPr/>
        </p:nvSpPr>
        <p:spPr>
          <a:xfrm>
            <a:off x="822960" y="1005840"/>
            <a:ext cx="1005840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000" i="0">
                <a:solidFill>
                  <a:srgbClr val="FFFFFF"/>
                </a:solidFill>
                <a:latin typeface="Cambria"/>
              </a:rPr>
              <a:t>Always Verify on Official Websites</a:t>
            </a:r>
          </a:p>
        </p:txBody>
      </p:sp>
      <p:sp>
        <p:nvSpPr>
          <p:cNvPr id="1048917" name="Rounded Rectangle 4"/>
          <p:cNvSpPr/>
          <p:nvPr/>
        </p:nvSpPr>
        <p:spPr>
          <a:xfrm>
            <a:off x="822960" y="1965960"/>
            <a:ext cx="10515600" cy="548640"/>
          </a:xfrm>
          <a:prstGeom prst="roundRect">
            <a:avLst>
              <a:gd name="adj" fmla="val 15000"/>
            </a:avLst>
          </a:prstGeom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18" name="TextBox 5"/>
          <p:cNvSpPr txBox="1"/>
          <p:nvPr/>
        </p:nvSpPr>
        <p:spPr>
          <a:xfrm>
            <a:off x="1097280" y="1965960"/>
            <a:ext cx="292608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1" sz="1400" i="0">
                <a:solidFill>
                  <a:srgbClr val="D98A1F"/>
                </a:solidFill>
                <a:latin typeface="Calibri"/>
              </a:rPr>
              <a:t>SSC</a:t>
            </a:r>
          </a:p>
        </p:txBody>
      </p:sp>
      <p:sp>
        <p:nvSpPr>
          <p:cNvPr id="1048919" name="TextBox 6"/>
          <p:cNvSpPr txBox="1"/>
          <p:nvPr/>
        </p:nvSpPr>
        <p:spPr>
          <a:xfrm>
            <a:off x="4114800" y="1965960"/>
            <a:ext cx="694944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0" sz="1400" i="0">
                <a:solidFill>
                  <a:srgbClr val="FFFFFF"/>
                </a:solidFill>
                <a:latin typeface="Calibri"/>
              </a:rPr>
              <a:t>ssc.gov.in</a:t>
            </a:r>
          </a:p>
        </p:txBody>
      </p:sp>
      <p:sp>
        <p:nvSpPr>
          <p:cNvPr id="1048920" name="Rounded Rectangle 7"/>
          <p:cNvSpPr/>
          <p:nvPr/>
        </p:nvSpPr>
        <p:spPr>
          <a:xfrm>
            <a:off x="822960" y="2651760"/>
            <a:ext cx="10515600" cy="548640"/>
          </a:xfrm>
          <a:prstGeom prst="roundRect">
            <a:avLst>
              <a:gd name="adj" fmla="val 15000"/>
            </a:avLst>
          </a:prstGeom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21" name="TextBox 8"/>
          <p:cNvSpPr txBox="1"/>
          <p:nvPr/>
        </p:nvSpPr>
        <p:spPr>
          <a:xfrm>
            <a:off x="1097280" y="2651760"/>
            <a:ext cx="292608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1" sz="1400" i="0">
                <a:solidFill>
                  <a:srgbClr val="D98A1F"/>
                </a:solidFill>
                <a:latin typeface="Calibri"/>
              </a:rPr>
              <a:t>RRB / Railways</a:t>
            </a:r>
          </a:p>
        </p:txBody>
      </p:sp>
      <p:sp>
        <p:nvSpPr>
          <p:cNvPr id="1048922" name="TextBox 9"/>
          <p:cNvSpPr txBox="1"/>
          <p:nvPr/>
        </p:nvSpPr>
        <p:spPr>
          <a:xfrm>
            <a:off x="4114800" y="2651760"/>
            <a:ext cx="694944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0" sz="1400" i="0">
                <a:solidFill>
                  <a:srgbClr val="FFFFFF"/>
                </a:solidFill>
                <a:latin typeface="Calibri"/>
              </a:rPr>
              <a:t>indianrailways.gov.in  +  your regional RRB site</a:t>
            </a:r>
          </a:p>
        </p:txBody>
      </p:sp>
      <p:sp>
        <p:nvSpPr>
          <p:cNvPr id="1048923" name="Rounded Rectangle 10"/>
          <p:cNvSpPr/>
          <p:nvPr/>
        </p:nvSpPr>
        <p:spPr>
          <a:xfrm>
            <a:off x="822960" y="3337560"/>
            <a:ext cx="10515600" cy="548640"/>
          </a:xfrm>
          <a:prstGeom prst="roundRect">
            <a:avLst>
              <a:gd name="adj" fmla="val 15000"/>
            </a:avLst>
          </a:prstGeom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24" name="TextBox 11"/>
          <p:cNvSpPr txBox="1"/>
          <p:nvPr/>
        </p:nvSpPr>
        <p:spPr>
          <a:xfrm>
            <a:off x="1097280" y="3337560"/>
            <a:ext cx="292608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1" sz="1400" i="0">
                <a:solidFill>
                  <a:srgbClr val="D98A1F"/>
                </a:solidFill>
                <a:latin typeface="Calibri"/>
              </a:rPr>
              <a:t>IBPS</a:t>
            </a:r>
          </a:p>
        </p:txBody>
      </p:sp>
      <p:sp>
        <p:nvSpPr>
          <p:cNvPr id="1048925" name="TextBox 12"/>
          <p:cNvSpPr txBox="1"/>
          <p:nvPr/>
        </p:nvSpPr>
        <p:spPr>
          <a:xfrm>
            <a:off x="4114800" y="3337560"/>
            <a:ext cx="694944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0" sz="1400" i="0">
                <a:solidFill>
                  <a:srgbClr val="FFFFFF"/>
                </a:solidFill>
                <a:latin typeface="Calibri"/>
              </a:rPr>
              <a:t>ibps.in</a:t>
            </a:r>
          </a:p>
        </p:txBody>
      </p:sp>
      <p:sp>
        <p:nvSpPr>
          <p:cNvPr id="1048926" name="Rounded Rectangle 13"/>
          <p:cNvSpPr/>
          <p:nvPr/>
        </p:nvSpPr>
        <p:spPr>
          <a:xfrm>
            <a:off x="822960" y="4023360"/>
            <a:ext cx="10515600" cy="548640"/>
          </a:xfrm>
          <a:prstGeom prst="roundRect">
            <a:avLst>
              <a:gd name="adj" fmla="val 15000"/>
            </a:avLst>
          </a:prstGeom>
          <a:solidFill>
            <a:srgbClr val="2C37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927" name="TextBox 14"/>
          <p:cNvSpPr txBox="1"/>
          <p:nvPr/>
        </p:nvSpPr>
        <p:spPr>
          <a:xfrm>
            <a:off x="1097280" y="4023360"/>
            <a:ext cx="292608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1" sz="1400" i="0">
                <a:solidFill>
                  <a:srgbClr val="D98A1F"/>
                </a:solidFill>
                <a:latin typeface="Calibri"/>
              </a:rPr>
              <a:t>UGC NET / NTA</a:t>
            </a:r>
          </a:p>
        </p:txBody>
      </p:sp>
      <p:sp>
        <p:nvSpPr>
          <p:cNvPr id="1048928" name="TextBox 15"/>
          <p:cNvSpPr txBox="1"/>
          <p:nvPr/>
        </p:nvSpPr>
        <p:spPr>
          <a:xfrm>
            <a:off x="4114800" y="4023360"/>
            <a:ext cx="6949440" cy="5486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l"/>
            <a:r>
              <a:rPr b="0" sz="1400" i="0">
                <a:solidFill>
                  <a:srgbClr val="FFFFFF"/>
                </a:solidFill>
                <a:latin typeface="Calibri"/>
              </a:rPr>
              <a:t>ugcnet.nta.nic.in  +  nta.ac.in</a:t>
            </a:r>
          </a:p>
        </p:txBody>
      </p:sp>
      <p:sp>
        <p:nvSpPr>
          <p:cNvPr id="1048929" name="TextBox 16"/>
          <p:cNvSpPr txBox="1"/>
          <p:nvPr/>
        </p:nvSpPr>
        <p:spPr>
          <a:xfrm>
            <a:off x="822960" y="4892040"/>
            <a:ext cx="1051560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0" sz="1200" i="1">
                <a:solidFill>
                  <a:srgbClr val="CADCFC"/>
                </a:solidFill>
                <a:latin typeface="Calibri"/>
              </a:rPr>
              <a:t>All exam dates in this presentation are tentative and based on published calendars as of July 2026 — always cross-check the official notification before applying.</a:t>
            </a:r>
          </a:p>
        </p:txBody>
      </p:sp>
      <p:sp>
        <p:nvSpPr>
          <p:cNvPr id="1048930" name="TextBox 17"/>
          <p:cNvSpPr txBox="1"/>
          <p:nvPr/>
        </p:nvSpPr>
        <p:spPr>
          <a:xfrm>
            <a:off x="822960" y="5623560"/>
            <a:ext cx="5486400" cy="64008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2800" i="0">
                <a:solidFill>
                  <a:srgbClr val="FFFFFF"/>
                </a:solidFill>
                <a:latin typeface="Cambria"/>
              </a:rPr>
              <a:t>Thank You</a:t>
            </a:r>
          </a:p>
        </p:txBody>
      </p:sp>
      <p:sp>
        <p:nvSpPr>
          <p:cNvPr id="1048931" name="TextBox 18"/>
          <p:cNvSpPr txBox="1"/>
          <p:nvPr/>
        </p:nvSpPr>
        <p:spPr>
          <a:xfrm>
            <a:off x="822960" y="6263640"/>
            <a:ext cx="1051560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200" i="0">
                <a:solidFill>
                  <a:srgbClr val="CADCFC"/>
                </a:solidFill>
                <a:latin typeface="Calibri"/>
              </a:rPr>
              <a:t>North East Infosys  |  northeastinfosysjrt@gmail.com  |  +91-7577968097  |  Jorhat, Assam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39" name=""/>
        <p:cNvGrpSpPr/>
        <p:nvPr/>
      </p:nvGrpSpPr>
      <p:grpSpPr>
        <a:xfrm/>
      </p:grpSpPr>
      <p:sp>
        <p:nvSpPr>
          <p:cNvPr id="1048633" name="TextBox 1"/>
          <p:cNvSpPr txBox="1"/>
          <p:nvPr/>
        </p:nvSpPr>
        <p:spPr>
          <a:xfrm>
            <a:off x="640080" y="457200"/>
            <a:ext cx="9144000" cy="1905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THE BASICS</a:t>
            </a:r>
          </a:p>
        </p:txBody>
      </p:sp>
      <p:sp>
        <p:nvSpPr>
          <p:cNvPr id="1048634" name="TextBox 2"/>
          <p:cNvSpPr txBox="1"/>
          <p:nvPr/>
        </p:nvSpPr>
        <p:spPr>
          <a:xfrm>
            <a:off x="640080" y="749808"/>
            <a:ext cx="10881360" cy="482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What Is a CBT Exam?</a:t>
            </a:r>
          </a:p>
        </p:txBody>
      </p:sp>
      <p:sp>
        <p:nvSpPr>
          <p:cNvPr id="1048635" name="TextBox 3"/>
          <p:cNvSpPr txBox="1"/>
          <p:nvPr/>
        </p:nvSpPr>
        <p:spPr>
          <a:xfrm>
            <a:off x="548640" y="6528816"/>
            <a:ext cx="731520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636" name="TextBox 4"/>
          <p:cNvSpPr txBox="1"/>
          <p:nvPr/>
        </p:nvSpPr>
        <p:spPr>
          <a:xfrm>
            <a:off x="11704320" y="6528816"/>
            <a:ext cx="36576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3</a:t>
            </a:r>
          </a:p>
        </p:txBody>
      </p:sp>
      <p:sp>
        <p:nvSpPr>
          <p:cNvPr id="1048637" name="TextBox 5"/>
          <p:cNvSpPr txBox="1"/>
          <p:nvPr/>
        </p:nvSpPr>
        <p:spPr>
          <a:xfrm>
            <a:off x="640080" y="1737360"/>
            <a:ext cx="5120640" cy="11430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5000"/>
              </a:lnSpc>
            </a:pPr>
            <a:r>
              <a:rPr b="0" sz="1500" i="0">
                <a:solidFill>
                  <a:srgbClr val="3D496E"/>
                </a:solidFill>
                <a:latin typeface="Calibri"/>
              </a:rPr>
              <a:t>A Computer-Based Test (CBT) is an exam taken on a computer instead of pen and paper. Questions appear on screen, candidates select answers with a mouse and keyboard, and scoring for objective questions is automatic.</a:t>
            </a:r>
          </a:p>
        </p:txBody>
      </p:sp>
      <p:sp>
        <p:nvSpPr>
          <p:cNvPr id="1048638" name="TextBox 6"/>
          <p:cNvSpPr txBox="1"/>
          <p:nvPr/>
        </p:nvSpPr>
        <p:spPr>
          <a:xfrm>
            <a:off x="640080" y="3429000"/>
            <a:ext cx="5120640" cy="85725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5000"/>
              </a:lnSpc>
            </a:pPr>
            <a:r>
              <a:rPr b="1" sz="1500" i="0">
                <a:solidFill>
                  <a:srgbClr val="3D496E"/>
                </a:solidFill>
                <a:latin typeface="Calibri"/>
              </a:rPr>
              <a:t>Almost every major government recruitment and eligibility exam in India — SSC, Railways, Banking and UGC NET — is now conducted in CBT mode.</a:t>
            </a:r>
          </a:p>
        </p:txBody>
      </p:sp>
      <p:sp>
        <p:nvSpPr>
          <p:cNvPr id="1048639" name="Oval 7"/>
          <p:cNvSpPr/>
          <p:nvPr/>
        </p:nvSpPr>
        <p:spPr>
          <a:xfrm>
            <a:off x="6126480" y="1691640"/>
            <a:ext cx="502920" cy="50292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0" name="TextBox 8"/>
          <p:cNvSpPr txBox="1"/>
          <p:nvPr/>
        </p:nvSpPr>
        <p:spPr>
          <a:xfrm>
            <a:off x="6126480" y="1822450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48641" name="Rectangle 9"/>
          <p:cNvSpPr/>
          <p:nvPr/>
        </p:nvSpPr>
        <p:spPr>
          <a:xfrm>
            <a:off x="6364224" y="2194560"/>
            <a:ext cx="27432" cy="667512"/>
          </a:xfrm>
          <a:prstGeom prst="rect"/>
          <a:solidFill>
            <a:srgbClr val="DFE4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2" name="TextBox 10"/>
          <p:cNvSpPr txBox="1"/>
          <p:nvPr/>
        </p:nvSpPr>
        <p:spPr>
          <a:xfrm>
            <a:off x="6858000" y="1673352"/>
            <a:ext cx="475488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Secure Login</a:t>
            </a:r>
          </a:p>
        </p:txBody>
      </p:sp>
      <p:sp>
        <p:nvSpPr>
          <p:cNvPr id="1048643" name="TextBox 11"/>
          <p:cNvSpPr txBox="1"/>
          <p:nvPr/>
        </p:nvSpPr>
        <p:spPr>
          <a:xfrm>
            <a:off x="6858000" y="2020824"/>
            <a:ext cx="4754880" cy="3632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0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Candidate is authenticated at the exam centre with admit card &amp; ID/biometrics</a:t>
            </a:r>
          </a:p>
        </p:txBody>
      </p:sp>
      <p:sp>
        <p:nvSpPr>
          <p:cNvPr id="1048644" name="Oval 12"/>
          <p:cNvSpPr/>
          <p:nvPr/>
        </p:nvSpPr>
        <p:spPr>
          <a:xfrm>
            <a:off x="6126480" y="2862072"/>
            <a:ext cx="502920" cy="50292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5" name="TextBox 13"/>
          <p:cNvSpPr txBox="1"/>
          <p:nvPr/>
        </p:nvSpPr>
        <p:spPr>
          <a:xfrm>
            <a:off x="6126480" y="2992881"/>
            <a:ext cx="502920" cy="241302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48646" name="Rectangle 14"/>
          <p:cNvSpPr/>
          <p:nvPr/>
        </p:nvSpPr>
        <p:spPr>
          <a:xfrm>
            <a:off x="6364224" y="3364992"/>
            <a:ext cx="27432" cy="667512"/>
          </a:xfrm>
          <a:prstGeom prst="rect"/>
          <a:solidFill>
            <a:srgbClr val="DFE4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7" name="TextBox 15"/>
          <p:cNvSpPr txBox="1"/>
          <p:nvPr/>
        </p:nvSpPr>
        <p:spPr>
          <a:xfrm>
            <a:off x="6858000" y="2843784"/>
            <a:ext cx="475488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Attempt On Screen</a:t>
            </a:r>
          </a:p>
        </p:txBody>
      </p:sp>
      <p:sp>
        <p:nvSpPr>
          <p:cNvPr id="1048648" name="TextBox 16"/>
          <p:cNvSpPr txBox="1"/>
          <p:nvPr/>
        </p:nvSpPr>
        <p:spPr>
          <a:xfrm>
            <a:off x="6858000" y="3191256"/>
            <a:ext cx="4754880" cy="18161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0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Navigate, mark for review, and change answers freely before submitting</a:t>
            </a:r>
          </a:p>
        </p:txBody>
      </p:sp>
      <p:sp>
        <p:nvSpPr>
          <p:cNvPr id="1048649" name="Oval 17"/>
          <p:cNvSpPr/>
          <p:nvPr/>
        </p:nvSpPr>
        <p:spPr>
          <a:xfrm>
            <a:off x="6126480" y="4032504"/>
            <a:ext cx="502920" cy="50292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0" name="TextBox 18"/>
          <p:cNvSpPr txBox="1"/>
          <p:nvPr/>
        </p:nvSpPr>
        <p:spPr>
          <a:xfrm>
            <a:off x="6126480" y="4163314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048651" name="Rectangle 19"/>
          <p:cNvSpPr/>
          <p:nvPr/>
        </p:nvSpPr>
        <p:spPr>
          <a:xfrm>
            <a:off x="6364224" y="4535424"/>
            <a:ext cx="27432" cy="667512"/>
          </a:xfrm>
          <a:prstGeom prst="rect"/>
          <a:solidFill>
            <a:srgbClr val="DFE4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2" name="TextBox 20"/>
          <p:cNvSpPr txBox="1"/>
          <p:nvPr/>
        </p:nvSpPr>
        <p:spPr>
          <a:xfrm>
            <a:off x="6858000" y="4014216"/>
            <a:ext cx="475488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Auto Evaluation</a:t>
            </a:r>
          </a:p>
        </p:txBody>
      </p:sp>
      <p:sp>
        <p:nvSpPr>
          <p:cNvPr id="1048653" name="TextBox 21"/>
          <p:cNvSpPr txBox="1"/>
          <p:nvPr/>
        </p:nvSpPr>
        <p:spPr>
          <a:xfrm>
            <a:off x="6858000" y="4361688"/>
            <a:ext cx="4754880" cy="36322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0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Objective answers are scored instantly by the system — no manual checking</a:t>
            </a:r>
          </a:p>
        </p:txBody>
      </p:sp>
      <p:sp>
        <p:nvSpPr>
          <p:cNvPr id="1048654" name="Oval 22"/>
          <p:cNvSpPr/>
          <p:nvPr/>
        </p:nvSpPr>
        <p:spPr>
          <a:xfrm>
            <a:off x="6126480" y="5202936"/>
            <a:ext cx="502920" cy="50292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5" name="TextBox 23"/>
          <p:cNvSpPr txBox="1"/>
          <p:nvPr/>
        </p:nvSpPr>
        <p:spPr>
          <a:xfrm>
            <a:off x="6126480" y="5333746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048656" name="TextBox 24"/>
          <p:cNvSpPr txBox="1"/>
          <p:nvPr/>
        </p:nvSpPr>
        <p:spPr>
          <a:xfrm>
            <a:off x="6858000" y="5184648"/>
            <a:ext cx="4754880" cy="2286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500" i="0">
                <a:solidFill>
                  <a:srgbClr val="1E2761"/>
                </a:solidFill>
                <a:latin typeface="Calibri"/>
              </a:rPr>
              <a:t>Fast, Fair Results</a:t>
            </a:r>
          </a:p>
        </p:txBody>
      </p:sp>
      <p:sp>
        <p:nvSpPr>
          <p:cNvPr id="1048657" name="TextBox 25"/>
          <p:cNvSpPr txBox="1"/>
          <p:nvPr/>
        </p:nvSpPr>
        <p:spPr>
          <a:xfrm>
            <a:off x="6858000" y="5532120"/>
            <a:ext cx="4754880" cy="18161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0000"/>
              </a:lnSpc>
            </a:pPr>
            <a:r>
              <a:rPr b="0" sz="1150" i="0">
                <a:solidFill>
                  <a:srgbClr val="6B7696"/>
                </a:solidFill>
                <a:latin typeface="Calibri"/>
              </a:rPr>
              <a:t>Scorecards and merit lists are released far quicker than paper exams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0" name=""/>
        <p:cNvGrpSpPr/>
        <p:nvPr/>
      </p:nvGrpSpPr>
      <p:grpSpPr>
        <a:xfrm/>
      </p:grpSpPr>
      <p:sp>
        <p:nvSpPr>
          <p:cNvPr id="1048658" name="TextBox 1"/>
          <p:cNvSpPr txBox="1"/>
          <p:nvPr/>
        </p:nvSpPr>
        <p:spPr>
          <a:xfrm>
            <a:off x="640080" y="457200"/>
            <a:ext cx="9144000" cy="1905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RELEVANCE</a:t>
            </a:r>
          </a:p>
        </p:txBody>
      </p:sp>
      <p:sp>
        <p:nvSpPr>
          <p:cNvPr id="1048659" name="TextBox 2"/>
          <p:cNvSpPr txBox="1"/>
          <p:nvPr/>
        </p:nvSpPr>
        <p:spPr>
          <a:xfrm>
            <a:off x="640080" y="749808"/>
            <a:ext cx="10881360" cy="4826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Why This Matters for You</a:t>
            </a:r>
          </a:p>
        </p:txBody>
      </p:sp>
      <p:sp>
        <p:nvSpPr>
          <p:cNvPr id="1048660" name="TextBox 3"/>
          <p:cNvSpPr txBox="1"/>
          <p:nvPr/>
        </p:nvSpPr>
        <p:spPr>
          <a:xfrm>
            <a:off x="548640" y="6528816"/>
            <a:ext cx="731520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661" name="TextBox 4"/>
          <p:cNvSpPr txBox="1"/>
          <p:nvPr/>
        </p:nvSpPr>
        <p:spPr>
          <a:xfrm>
            <a:off x="11704320" y="6528816"/>
            <a:ext cx="365760" cy="127001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4</a:t>
            </a:r>
          </a:p>
        </p:txBody>
      </p:sp>
      <p:sp>
        <p:nvSpPr>
          <p:cNvPr id="1048662" name="Rounded Rectangle 5"/>
          <p:cNvSpPr/>
          <p:nvPr/>
        </p:nvSpPr>
        <p:spPr>
          <a:xfrm>
            <a:off x="640080" y="1828800"/>
            <a:ext cx="5257800" cy="192024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3" name="Oval 6"/>
          <p:cNvSpPr/>
          <p:nvPr/>
        </p:nvSpPr>
        <p:spPr>
          <a:xfrm>
            <a:off x="960120" y="2121408"/>
            <a:ext cx="502920" cy="50292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4" name="TextBox 7"/>
          <p:cNvSpPr txBox="1"/>
          <p:nvPr/>
        </p:nvSpPr>
        <p:spPr>
          <a:xfrm>
            <a:off x="960120" y="2252218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48665" name="TextBox 8"/>
          <p:cNvSpPr txBox="1"/>
          <p:nvPr/>
        </p:nvSpPr>
        <p:spPr>
          <a:xfrm>
            <a:off x="1691640" y="2103120"/>
            <a:ext cx="4023360" cy="2413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600" i="0">
                <a:solidFill>
                  <a:srgbClr val="1E2761"/>
                </a:solidFill>
                <a:latin typeface="Calibri"/>
              </a:rPr>
              <a:t>Nationwide Opportunity</a:t>
            </a:r>
          </a:p>
        </p:txBody>
      </p:sp>
      <p:sp>
        <p:nvSpPr>
          <p:cNvPr id="1048666" name="TextBox 9"/>
          <p:cNvSpPr txBox="1"/>
          <p:nvPr/>
        </p:nvSpPr>
        <p:spPr>
          <a:xfrm>
            <a:off x="1691640" y="2578608"/>
            <a:ext cx="4023360" cy="4089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200" i="0">
                <a:solidFill>
                  <a:srgbClr val="6B7696"/>
                </a:solidFill>
                <a:latin typeface="Calibri"/>
              </a:rPr>
              <a:t>One exam, thousands of vacancies across India — not limited by where you studied or your local network.</a:t>
            </a:r>
          </a:p>
        </p:txBody>
      </p:sp>
      <p:sp>
        <p:nvSpPr>
          <p:cNvPr id="1048667" name="Rounded Rectangle 10"/>
          <p:cNvSpPr/>
          <p:nvPr/>
        </p:nvSpPr>
        <p:spPr>
          <a:xfrm>
            <a:off x="6263640" y="1828800"/>
            <a:ext cx="5257800" cy="192024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8" name="Oval 11"/>
          <p:cNvSpPr/>
          <p:nvPr/>
        </p:nvSpPr>
        <p:spPr>
          <a:xfrm>
            <a:off x="6583680" y="2121408"/>
            <a:ext cx="502920" cy="50292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9" name="TextBox 12"/>
          <p:cNvSpPr txBox="1"/>
          <p:nvPr/>
        </p:nvSpPr>
        <p:spPr>
          <a:xfrm>
            <a:off x="6583680" y="2252218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48670" name="TextBox 13"/>
          <p:cNvSpPr txBox="1"/>
          <p:nvPr/>
        </p:nvSpPr>
        <p:spPr>
          <a:xfrm>
            <a:off x="7315200" y="2103120"/>
            <a:ext cx="4023360" cy="2413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600" i="0">
                <a:solidFill>
                  <a:srgbClr val="1E2761"/>
                </a:solidFill>
                <a:latin typeface="Calibri"/>
              </a:rPr>
              <a:t>Fair &amp; Transparent</a:t>
            </a:r>
          </a:p>
        </p:txBody>
      </p:sp>
      <p:sp>
        <p:nvSpPr>
          <p:cNvPr id="1048671" name="TextBox 14"/>
          <p:cNvSpPr txBox="1"/>
          <p:nvPr/>
        </p:nvSpPr>
        <p:spPr>
          <a:xfrm>
            <a:off x="7315200" y="2578608"/>
            <a:ext cx="4023360" cy="4089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200" i="0">
                <a:solidFill>
                  <a:srgbClr val="6B7696"/>
                </a:solidFill>
                <a:latin typeface="Calibri"/>
              </a:rPr>
              <a:t>Objective, computer-scored questions mean your result reflects your own preparation, not who you know.</a:t>
            </a:r>
          </a:p>
        </p:txBody>
      </p:sp>
      <p:sp>
        <p:nvSpPr>
          <p:cNvPr id="1048672" name="Rounded Rectangle 15"/>
          <p:cNvSpPr/>
          <p:nvPr/>
        </p:nvSpPr>
        <p:spPr>
          <a:xfrm>
            <a:off x="640080" y="3977640"/>
            <a:ext cx="5257800" cy="192024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3" name="Oval 16"/>
          <p:cNvSpPr/>
          <p:nvPr/>
        </p:nvSpPr>
        <p:spPr>
          <a:xfrm>
            <a:off x="960120" y="4270248"/>
            <a:ext cx="502920" cy="50292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4" name="TextBox 17"/>
          <p:cNvSpPr txBox="1"/>
          <p:nvPr/>
        </p:nvSpPr>
        <p:spPr>
          <a:xfrm>
            <a:off x="960120" y="4401058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048675" name="TextBox 18"/>
          <p:cNvSpPr txBox="1"/>
          <p:nvPr/>
        </p:nvSpPr>
        <p:spPr>
          <a:xfrm>
            <a:off x="1691640" y="4251960"/>
            <a:ext cx="4023360" cy="2413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600" i="0">
                <a:solidFill>
                  <a:srgbClr val="1E2761"/>
                </a:solidFill>
                <a:latin typeface="Calibri"/>
              </a:rPr>
              <a:t>A Skill You Already Have</a:t>
            </a:r>
          </a:p>
        </p:txBody>
      </p:sp>
      <p:sp>
        <p:nvSpPr>
          <p:cNvPr id="1048676" name="TextBox 19"/>
          <p:cNvSpPr txBox="1"/>
          <p:nvPr/>
        </p:nvSpPr>
        <p:spPr>
          <a:xfrm>
            <a:off x="1691640" y="4727448"/>
            <a:ext cx="4023360" cy="4089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200" i="0">
                <a:solidFill>
                  <a:srgbClr val="6B7696"/>
                </a:solidFill>
                <a:latin typeface="Calibri"/>
              </a:rPr>
              <a:t>Growing up with computers and smartphones gives Assam's students a real head start on CBT navigation.</a:t>
            </a:r>
          </a:p>
        </p:txBody>
      </p:sp>
      <p:sp>
        <p:nvSpPr>
          <p:cNvPr id="1048677" name="Rounded Rectangle 20"/>
          <p:cNvSpPr/>
          <p:nvPr/>
        </p:nvSpPr>
        <p:spPr>
          <a:xfrm>
            <a:off x="6263640" y="3977640"/>
            <a:ext cx="5257800" cy="1920240"/>
          </a:xfrm>
          <a:prstGeom prst="roundRect">
            <a:avLst>
              <a:gd name="adj" fmla="val 8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8" name="Oval 21"/>
          <p:cNvSpPr/>
          <p:nvPr/>
        </p:nvSpPr>
        <p:spPr>
          <a:xfrm>
            <a:off x="6583680" y="4270248"/>
            <a:ext cx="502920" cy="502920"/>
          </a:xfrm>
          <a:prstGeom prst="ellipse"/>
          <a:solidFill>
            <a:srgbClr val="D9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9" name="TextBox 22"/>
          <p:cNvSpPr txBox="1"/>
          <p:nvPr/>
        </p:nvSpPr>
        <p:spPr>
          <a:xfrm>
            <a:off x="6583680" y="4401058"/>
            <a:ext cx="502920" cy="24130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600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048680" name="TextBox 23"/>
          <p:cNvSpPr txBox="1"/>
          <p:nvPr/>
        </p:nvSpPr>
        <p:spPr>
          <a:xfrm>
            <a:off x="7315200" y="4251960"/>
            <a:ext cx="4023360" cy="2413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600" i="0">
                <a:solidFill>
                  <a:srgbClr val="1E2761"/>
                </a:solidFill>
                <a:latin typeface="Calibri"/>
              </a:rPr>
              <a:t>Faster Outcomes</a:t>
            </a:r>
          </a:p>
        </p:txBody>
      </p:sp>
      <p:sp>
        <p:nvSpPr>
          <p:cNvPr id="1048681" name="TextBox 24"/>
          <p:cNvSpPr txBox="1"/>
          <p:nvPr/>
        </p:nvSpPr>
        <p:spPr>
          <a:xfrm>
            <a:off x="7315200" y="4727448"/>
            <a:ext cx="4023360" cy="4089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15000"/>
              </a:lnSpc>
            </a:pPr>
            <a:r>
              <a:rPr b="0" sz="1200" i="0">
                <a:solidFill>
                  <a:srgbClr val="6B7696"/>
                </a:solidFill>
                <a:latin typeface="Calibri"/>
              </a:rPr>
              <a:t>Digital evaluation means quicker results and admit-card cycles than old paper-based exams.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1" name=""/>
        <p:cNvGrpSpPr/>
        <p:nvPr/>
      </p:nvGrpSpPr>
      <p:grpSpPr>
        <a:xfrm/>
      </p:grpSpPr>
      <p:sp>
        <p:nvSpPr>
          <p:cNvPr id="1048682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OVERVIEW</a:t>
            </a:r>
          </a:p>
        </p:txBody>
      </p:sp>
      <p:sp>
        <p:nvSpPr>
          <p:cNvPr id="1048683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The Four Major CBT Exam Families</a:t>
            </a:r>
          </a:p>
        </p:txBody>
      </p:sp>
      <p:sp>
        <p:nvSpPr>
          <p:cNvPr id="1048684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685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5</a:t>
            </a:r>
          </a:p>
        </p:txBody>
      </p:sp>
      <p:sp>
        <p:nvSpPr>
          <p:cNvPr id="1048686" name="Rounded Rectangle 5"/>
          <p:cNvSpPr/>
          <p:nvPr/>
        </p:nvSpPr>
        <p:spPr>
          <a:xfrm>
            <a:off x="640080" y="1828800"/>
            <a:ext cx="2578608" cy="3977639"/>
          </a:xfrm>
          <a:prstGeom prst="roundRect">
            <a:avLst>
              <a:gd name="adj" fmla="val 6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7" name="Oval 6"/>
          <p:cNvSpPr/>
          <p:nvPr/>
        </p:nvSpPr>
        <p:spPr>
          <a:xfrm>
            <a:off x="1403604" y="2080260"/>
            <a:ext cx="1051560" cy="105156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8" name="TextBox 7"/>
          <p:cNvSpPr txBox="1"/>
          <p:nvPr/>
        </p:nvSpPr>
        <p:spPr>
          <a:xfrm>
            <a:off x="1403604" y="2080260"/>
            <a:ext cx="1051560" cy="10515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700" i="0">
                <a:solidFill>
                  <a:srgbClr val="FFFFFF"/>
                </a:solidFill>
                <a:latin typeface="Calibri"/>
              </a:rPr>
              <a:t>SSC</a:t>
            </a:r>
          </a:p>
        </p:txBody>
      </p:sp>
      <p:sp>
        <p:nvSpPr>
          <p:cNvPr id="1048689" name="TextBox 8"/>
          <p:cNvSpPr txBox="1"/>
          <p:nvPr/>
        </p:nvSpPr>
        <p:spPr>
          <a:xfrm>
            <a:off x="868680" y="3429000"/>
            <a:ext cx="2121408" cy="9144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400" i="0">
                <a:solidFill>
                  <a:srgbClr val="1E2761"/>
                </a:solidFill>
                <a:latin typeface="Calibri"/>
              </a:rPr>
              <a:t>Staff Selection Commission</a:t>
            </a:r>
          </a:p>
        </p:txBody>
      </p:sp>
      <p:sp>
        <p:nvSpPr>
          <p:cNvPr id="1048690" name="TextBox 9"/>
          <p:cNvSpPr txBox="1"/>
          <p:nvPr/>
        </p:nvSpPr>
        <p:spPr>
          <a:xfrm>
            <a:off x="868680" y="4434840"/>
            <a:ext cx="2121408" cy="12344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20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Group B &amp; C civil posts in central government ministries &amp; departments</a:t>
            </a:r>
          </a:p>
        </p:txBody>
      </p:sp>
      <p:sp>
        <p:nvSpPr>
          <p:cNvPr id="1048691" name="Rounded Rectangle 10"/>
          <p:cNvSpPr/>
          <p:nvPr/>
        </p:nvSpPr>
        <p:spPr>
          <a:xfrm>
            <a:off x="3401568" y="1828800"/>
            <a:ext cx="2578608" cy="3977639"/>
          </a:xfrm>
          <a:prstGeom prst="roundRect">
            <a:avLst>
              <a:gd name="adj" fmla="val 6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2" name="Oval 11"/>
          <p:cNvSpPr/>
          <p:nvPr/>
        </p:nvSpPr>
        <p:spPr>
          <a:xfrm>
            <a:off x="4165092" y="2080260"/>
            <a:ext cx="1051560" cy="1051560"/>
          </a:xfrm>
          <a:prstGeom prst="ellipse"/>
          <a:solidFill>
            <a:srgbClr val="0F7C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3" name="TextBox 12"/>
          <p:cNvSpPr txBox="1"/>
          <p:nvPr/>
        </p:nvSpPr>
        <p:spPr>
          <a:xfrm>
            <a:off x="4165092" y="2080260"/>
            <a:ext cx="1051560" cy="10515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700" i="0">
                <a:solidFill>
                  <a:srgbClr val="FFFFFF"/>
                </a:solidFill>
                <a:latin typeface="Calibri"/>
              </a:rPr>
              <a:t>RRB</a:t>
            </a:r>
          </a:p>
        </p:txBody>
      </p:sp>
      <p:sp>
        <p:nvSpPr>
          <p:cNvPr id="1048694" name="TextBox 13"/>
          <p:cNvSpPr txBox="1"/>
          <p:nvPr/>
        </p:nvSpPr>
        <p:spPr>
          <a:xfrm>
            <a:off x="3630168" y="3429000"/>
            <a:ext cx="2121408" cy="9144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400" i="0">
                <a:solidFill>
                  <a:srgbClr val="1E2761"/>
                </a:solidFill>
                <a:latin typeface="Calibri"/>
              </a:rPr>
              <a:t>Railway Recruitment Boards</a:t>
            </a:r>
          </a:p>
        </p:txBody>
      </p:sp>
      <p:sp>
        <p:nvSpPr>
          <p:cNvPr id="1048695" name="TextBox 14"/>
          <p:cNvSpPr txBox="1"/>
          <p:nvPr/>
        </p:nvSpPr>
        <p:spPr>
          <a:xfrm>
            <a:off x="3630168" y="4434840"/>
            <a:ext cx="2121408" cy="12344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20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Technician, Loco Pilot, NTPC, Group D &amp; other Indian Railways posts</a:t>
            </a:r>
          </a:p>
        </p:txBody>
      </p:sp>
      <p:sp>
        <p:nvSpPr>
          <p:cNvPr id="1048696" name="Rounded Rectangle 15"/>
          <p:cNvSpPr/>
          <p:nvPr/>
        </p:nvSpPr>
        <p:spPr>
          <a:xfrm>
            <a:off x="6163056" y="1828800"/>
            <a:ext cx="2578608" cy="3977639"/>
          </a:xfrm>
          <a:prstGeom prst="roundRect">
            <a:avLst>
              <a:gd name="adj" fmla="val 6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7" name="Oval 16"/>
          <p:cNvSpPr/>
          <p:nvPr/>
        </p:nvSpPr>
        <p:spPr>
          <a:xfrm>
            <a:off x="6926580" y="2080260"/>
            <a:ext cx="1051560" cy="1051560"/>
          </a:xfrm>
          <a:prstGeom prst="ellipse"/>
          <a:solidFill>
            <a:srgbClr val="6B3F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8" name="TextBox 17"/>
          <p:cNvSpPr txBox="1"/>
          <p:nvPr/>
        </p:nvSpPr>
        <p:spPr>
          <a:xfrm>
            <a:off x="6926580" y="2080260"/>
            <a:ext cx="1051560" cy="10515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700" i="0">
                <a:solidFill>
                  <a:srgbClr val="FFFFFF"/>
                </a:solidFill>
                <a:latin typeface="Calibri"/>
              </a:rPr>
              <a:t>IBPS</a:t>
            </a:r>
          </a:p>
        </p:txBody>
      </p:sp>
      <p:sp>
        <p:nvSpPr>
          <p:cNvPr id="1048699" name="TextBox 18"/>
          <p:cNvSpPr txBox="1"/>
          <p:nvPr/>
        </p:nvSpPr>
        <p:spPr>
          <a:xfrm>
            <a:off x="6391656" y="3429000"/>
            <a:ext cx="2121408" cy="9144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400" i="0">
                <a:solidFill>
                  <a:srgbClr val="1E2761"/>
                </a:solidFill>
                <a:latin typeface="Calibri"/>
              </a:rPr>
              <a:t>Institute of Banking Personnel Selection</a:t>
            </a:r>
          </a:p>
        </p:txBody>
      </p:sp>
      <p:sp>
        <p:nvSpPr>
          <p:cNvPr id="1048700" name="TextBox 19"/>
          <p:cNvSpPr txBox="1"/>
          <p:nvPr/>
        </p:nvSpPr>
        <p:spPr>
          <a:xfrm>
            <a:off x="6391656" y="4434840"/>
            <a:ext cx="2121408" cy="12344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20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PO, Clerk, Specialist Officer roles in public sector banks &amp; RRBs</a:t>
            </a:r>
          </a:p>
        </p:txBody>
      </p:sp>
      <p:sp>
        <p:nvSpPr>
          <p:cNvPr id="1048701" name="Rounded Rectangle 20"/>
          <p:cNvSpPr/>
          <p:nvPr/>
        </p:nvSpPr>
        <p:spPr>
          <a:xfrm>
            <a:off x="8924544" y="1828800"/>
            <a:ext cx="2578608" cy="3977639"/>
          </a:xfrm>
          <a:prstGeom prst="roundRect">
            <a:avLst>
              <a:gd name="adj" fmla="val 6000"/>
            </a:avLst>
          </a:prstGeom>
          <a:solidFill>
            <a:srgbClr val="F4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2" name="Oval 21"/>
          <p:cNvSpPr/>
          <p:nvPr/>
        </p:nvSpPr>
        <p:spPr>
          <a:xfrm>
            <a:off x="9688068" y="2080260"/>
            <a:ext cx="1051560" cy="1051560"/>
          </a:xfrm>
          <a:prstGeom prst="ellipse"/>
          <a:solidFill>
            <a:srgbClr val="B54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3" name="TextBox 22"/>
          <p:cNvSpPr txBox="1"/>
          <p:nvPr/>
        </p:nvSpPr>
        <p:spPr>
          <a:xfrm>
            <a:off x="9688068" y="2080260"/>
            <a:ext cx="1051560" cy="105156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700" i="0">
                <a:solidFill>
                  <a:srgbClr val="FFFFFF"/>
                </a:solidFill>
                <a:latin typeface="Calibri"/>
              </a:rPr>
              <a:t>NET</a:t>
            </a:r>
          </a:p>
        </p:txBody>
      </p:sp>
      <p:sp>
        <p:nvSpPr>
          <p:cNvPr id="1048704" name="TextBox 23"/>
          <p:cNvSpPr txBox="1"/>
          <p:nvPr/>
        </p:nvSpPr>
        <p:spPr>
          <a:xfrm>
            <a:off x="9153144" y="3429000"/>
            <a:ext cx="2121408" cy="9144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10000"/>
              </a:lnSpc>
            </a:pPr>
            <a:r>
              <a:rPr b="1" sz="1400" i="0">
                <a:solidFill>
                  <a:srgbClr val="1E2761"/>
                </a:solidFill>
                <a:latin typeface="Calibri"/>
              </a:rPr>
              <a:t>UGC NET (National Testing Agency)</a:t>
            </a:r>
          </a:p>
        </p:txBody>
      </p:sp>
      <p:sp>
        <p:nvSpPr>
          <p:cNvPr id="1048705" name="TextBox 24"/>
          <p:cNvSpPr txBox="1"/>
          <p:nvPr/>
        </p:nvSpPr>
        <p:spPr>
          <a:xfrm>
            <a:off x="9153144" y="4434840"/>
            <a:ext cx="2121408" cy="12344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ctr">
              <a:lnSpc>
                <a:spcPct val="120000"/>
              </a:lnSpc>
            </a:pPr>
            <a:r>
              <a:rPr b="0" sz="1100" i="0">
                <a:solidFill>
                  <a:srgbClr val="6B7696"/>
                </a:solidFill>
                <a:latin typeface="Calibri"/>
              </a:rPr>
              <a:t>Eligibility for Assistant Professor &amp; Junior Research Fellowship — open to all postgraduate streams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2" name=""/>
        <p:cNvGrpSpPr/>
        <p:nvPr/>
      </p:nvGrpSpPr>
      <p:grpSpPr>
        <a:xfrm/>
      </p:grpSpPr>
      <p:sp>
        <p:nvSpPr>
          <p:cNvPr id="1048706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EXAM PROFILE — SSC</a:t>
            </a:r>
          </a:p>
        </p:txBody>
      </p:sp>
      <p:sp>
        <p:nvSpPr>
          <p:cNvPr id="1048707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Staff Selection Commission</a:t>
            </a:r>
          </a:p>
        </p:txBody>
      </p:sp>
      <p:sp>
        <p:nvSpPr>
          <p:cNvPr id="1048708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CGL, CHSL, MTS &amp; more — Group B/C posts in central government</a:t>
            </a:r>
          </a:p>
        </p:txBody>
      </p:sp>
      <p:sp>
        <p:nvSpPr>
          <p:cNvPr id="1048709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10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6</a:t>
            </a:r>
          </a:p>
        </p:txBody>
      </p:sp>
      <p:sp>
        <p:nvSpPr>
          <p:cNvPr id="1048711" name="Oval 6"/>
          <p:cNvSpPr/>
          <p:nvPr/>
        </p:nvSpPr>
        <p:spPr>
          <a:xfrm>
            <a:off x="10447020" y="434340"/>
            <a:ext cx="777240" cy="777240"/>
          </a:xfrm>
          <a:prstGeom prst="ellipse"/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2" name="TextBox 7"/>
          <p:cNvSpPr txBox="1"/>
          <p:nvPr/>
        </p:nvSpPr>
        <p:spPr>
          <a:xfrm>
            <a:off x="10447020" y="434340"/>
            <a:ext cx="777240" cy="777240"/>
          </a:xfrm>
          <a:prstGeom prst="rect"/>
          <a:noFill/>
        </p:spPr>
        <p:txBody>
          <a:bodyPr anchor="ctr" bIns="0" lIns="0" rIns="0" tIns="0" wrap="square">
            <a:spAutoFit/>
          </a:bodyPr>
          <a:p>
            <a:pPr algn="ctr"/>
            <a:r>
              <a:rPr b="1" sz="1400" i="0">
                <a:solidFill>
                  <a:srgbClr val="FFFFFF"/>
                </a:solidFill>
                <a:latin typeface="Calibri"/>
              </a:rPr>
              <a:t>SSC</a:t>
            </a:r>
          </a:p>
        </p:txBody>
      </p:sp>
      <p:sp>
        <p:nvSpPr>
          <p:cNvPr id="1048713" name="TextBox 8"/>
          <p:cNvSpPr txBox="1"/>
          <p:nvPr/>
        </p:nvSpPr>
        <p:spPr>
          <a:xfrm>
            <a:off x="640080" y="1874519"/>
            <a:ext cx="512064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ELIGIBILITY</a:t>
            </a:r>
          </a:p>
        </p:txBody>
      </p:sp>
      <p:sp>
        <p:nvSpPr>
          <p:cNvPr id="1048714" name="TextBox 9"/>
          <p:cNvSpPr txBox="1"/>
          <p:nvPr/>
        </p:nvSpPr>
        <p:spPr>
          <a:xfrm>
            <a:off x="640080" y="2240280"/>
            <a:ext cx="5120640" cy="23774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Qualification: 12th pass (CHSL) up to Bachelor's degree (CGL), depending on the post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Age limit: typically 18–30 years for most posts; up to 32 for select posts (e.g. JSO)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Age relaxation: +3 yrs OBC, +5 yrs SC/ST, up to +15 yrs PwBD (category-dependent)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Nationality: Indian citizen (some posts allow specified other nationalities)</a:t>
            </a:r>
          </a:p>
        </p:txBody>
      </p:sp>
      <p:sp>
        <p:nvSpPr>
          <p:cNvPr id="1048715" name="TextBox 10"/>
          <p:cNvSpPr txBox="1"/>
          <p:nvPr/>
        </p:nvSpPr>
        <p:spPr>
          <a:xfrm>
            <a:off x="6126480" y="1874519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20">
                <a:solidFill>
                  <a:srgbClr val="D98A1F"/>
                </a:solidFill>
                <a:latin typeface="Calibri"/>
              </a:rPr>
              <a:t>EXAM PATTERN (CBT)</a:t>
            </a:r>
          </a:p>
        </p:txBody>
      </p:sp>
      <p:sp>
        <p:nvSpPr>
          <p:cNvPr id="1048716" name="TextBox 11"/>
          <p:cNvSpPr txBox="1"/>
          <p:nvPr/>
        </p:nvSpPr>
        <p:spPr>
          <a:xfrm>
            <a:off x="6126480" y="2240280"/>
            <a:ext cx="5486400" cy="2651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Two-tier structure — both tiers conducted fully online as CBT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Tier 1: qualifying stage — Reasoning, Quantitative Aptitude, English Comprehension, General Awareness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Tier 2 (Paper-I): decides final merit; CHSL Tier 2 adds a mandatory skill/typing test</a:t>
            </a:r>
          </a:p>
          <a:p>
            <a:pPr indent="-177800" marL="177800">
              <a:lnSpc>
                <a:spcPct val="105000"/>
              </a:lnSpc>
              <a:spcAft>
                <a:spcPts val="1000"/>
              </a:spcAft>
              <a:buClr>
                <a:srgbClr val="D98A1F"/>
              </a:buClr>
              <a:buFont typeface="Arial"/>
              <a:buChar char="•"/>
            </a:pPr>
            <a:r>
              <a:rPr b="0" sz="1350">
                <a:solidFill>
                  <a:srgbClr val="3D496E"/>
                </a:solidFill>
                <a:latin typeface="Calibri"/>
              </a:rPr>
              <a:t>Negative marking applies to wrong answers (varies by exam — usually 0.25–0.5 per question)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3" name=""/>
        <p:cNvGrpSpPr/>
        <p:nvPr/>
      </p:nvGrpSpPr>
      <p:grpSpPr>
        <a:xfrm/>
      </p:grpSpPr>
      <p:sp>
        <p:nvSpPr>
          <p:cNvPr id="1048717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SCHEDULE — SSC</a:t>
            </a:r>
          </a:p>
        </p:txBody>
      </p:sp>
      <p:sp>
        <p:nvSpPr>
          <p:cNvPr id="1048718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SSC 2026 Exam Calendar (Tentative)</a:t>
            </a:r>
          </a:p>
        </p:txBody>
      </p:sp>
      <p:sp>
        <p:nvSpPr>
          <p:cNvPr id="1048719" name="TextBox 3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20" name="TextBox 4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7</a:t>
            </a:r>
          </a:p>
        </p:txBody>
      </p:sp>
      <p:graphicFrame>
        <p:nvGraphicFramePr>
          <p:cNvPr id="4194304" name="Table 5"/>
          <p:cNvGraphicFramePr>
            <a:graphicFrameLocks noGrp="1"/>
          </p:cNvGraphicFramePr>
          <p:nvPr/>
        </p:nvGraphicFramePr>
        <p:xfrm>
          <a:off x="640080" y="1828800"/>
          <a:ext cx="1088136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720"/>
                <a:gridCol w="2103120"/>
                <a:gridCol w="3017520"/>
              </a:tblGrid>
              <a:tr h="475488"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Exam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Stage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300">
                          <a:solidFill>
                            <a:srgbClr val="FFFFFF"/>
                          </a:solidFill>
                          <a:latin typeface="Calibri"/>
                        </a:rPr>
                        <a:t>Tentative Window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SSC CGL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Tier 1 CBT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May – June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SSC JE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Tier 1 CBT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May – June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Departmental (JSA/LDC, SSA/UDC, ASO)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CBT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May – June 2026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SSC CHSL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Tier 1 CBT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300">
                          <a:solidFill>
                            <a:srgbClr val="3D496E"/>
                          </a:solidFill>
                          <a:latin typeface="Calibri"/>
                        </a:rPr>
                        <a:t>July – September 2026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721" name="TextBox 6"/>
          <p:cNvSpPr txBox="1"/>
          <p:nvPr/>
        </p:nvSpPr>
        <p:spPr>
          <a:xfrm>
            <a:off x="640080" y="4480560"/>
            <a:ext cx="10515600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250" i="1">
                <a:solidFill>
                  <a:srgbClr val="6B7696"/>
                </a:solidFill>
                <a:latin typeface="Calibri"/>
              </a:rPr>
              <a:t>Online registration typically stays open for about one month after each notification is released. Always confirm exact dates on ssc.gov.in.</a:t>
            </a:r>
          </a:p>
        </p:txBody>
      </p:sp>
      <p:sp>
        <p:nvSpPr>
          <p:cNvPr id="1048722" name="Rounded Rectangle 7"/>
          <p:cNvSpPr/>
          <p:nvPr/>
        </p:nvSpPr>
        <p:spPr>
          <a:xfrm>
            <a:off x="640080" y="5074920"/>
            <a:ext cx="10881360" cy="1005840"/>
          </a:xfrm>
          <a:prstGeom prst="roundRect">
            <a:avLst>
              <a:gd name="adj" fmla="val 8000"/>
            </a:avLst>
          </a:prstGeom>
          <a:solidFill>
            <a:srgbClr val="FBEB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3" name="TextBox 8"/>
          <p:cNvSpPr txBox="1"/>
          <p:nvPr/>
        </p:nvSpPr>
        <p:spPr>
          <a:xfrm>
            <a:off x="914400" y="5349240"/>
            <a:ext cx="1005840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>
                <a:solidFill>
                  <a:srgbClr val="1E2761"/>
                </a:solidFill>
                <a:latin typeface="Calibri"/>
              </a:rPr>
              <a:t>Official source: ssc.gov.in / Examination Calendar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4" name=""/>
        <p:cNvGrpSpPr/>
        <p:nvPr/>
      </p:nvGrpSpPr>
      <p:grpSpPr>
        <a:xfrm/>
      </p:grpSpPr>
      <p:sp>
        <p:nvSpPr>
          <p:cNvPr id="1048724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POST-WISE DETAIL — SSC</a:t>
            </a:r>
          </a:p>
        </p:txBody>
      </p:sp>
      <p:sp>
        <p:nvSpPr>
          <p:cNvPr id="1048725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SSC Posts &amp; Salary Guide (1 of 2)</a:t>
            </a:r>
          </a:p>
        </p:txBody>
      </p:sp>
      <p:sp>
        <p:nvSpPr>
          <p:cNvPr id="1048726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CGL &amp; CHSL — pay level and starting basic pay under the 7th CPC</a:t>
            </a:r>
          </a:p>
        </p:txBody>
      </p:sp>
      <p:sp>
        <p:nvSpPr>
          <p:cNvPr id="1048727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28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8</a:t>
            </a:r>
          </a:p>
        </p:txBody>
      </p:sp>
      <p:sp>
        <p:nvSpPr>
          <p:cNvPr id="1048729" name="TextBox 6"/>
          <p:cNvSpPr txBox="1"/>
          <p:nvPr/>
        </p:nvSpPr>
        <p:spPr>
          <a:xfrm>
            <a:off x="640080" y="1828800"/>
            <a:ext cx="512064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 spc="100">
                <a:solidFill>
                  <a:srgbClr val="D98A1F"/>
                </a:solidFill>
                <a:latin typeface="Calibri"/>
              </a:rPr>
              <a:t>SSC CGL</a:t>
            </a:r>
          </a:p>
        </p:txBody>
      </p:sp>
      <p:graphicFrame>
        <p:nvGraphicFramePr>
          <p:cNvPr id="4194305" name="Table 7"/>
          <p:cNvGraphicFramePr>
            <a:graphicFrameLocks noGrp="1"/>
          </p:cNvGraphicFramePr>
          <p:nvPr/>
        </p:nvGraphicFramePr>
        <p:xfrm>
          <a:off x="640080" y="2194560"/>
          <a:ext cx="512064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/>
                <a:gridCol w="822960"/>
                <a:gridCol w="1371600"/>
              </a:tblGrid>
              <a:tr h="431074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Post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Basic Pay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31074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Assistant Audit Officer (AAO)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₹47,600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31074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Assistant Section Officer (ASO)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6–7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₹35,400–₹44,900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31074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Income Tax / Excise Inspector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₹44,900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31074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Sub-Inspector (CBI / NIA)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₹44,900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31074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Divisional Accountant / Auditor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₹29,200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31076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Tax Assistant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730" name="TextBox 8"/>
          <p:cNvSpPr txBox="1"/>
          <p:nvPr/>
        </p:nvSpPr>
        <p:spPr>
          <a:xfrm>
            <a:off x="6126480" y="1828800"/>
            <a:ext cx="54864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400" i="0" spc="100">
                <a:solidFill>
                  <a:srgbClr val="D98A1F"/>
                </a:solidFill>
                <a:latin typeface="Calibri"/>
              </a:rPr>
              <a:t>SSC CHSL</a:t>
            </a:r>
          </a:p>
        </p:txBody>
      </p:sp>
      <p:graphicFrame>
        <p:nvGraphicFramePr>
          <p:cNvPr id="4194306" name="Table 9"/>
          <p:cNvGraphicFramePr>
            <a:graphicFrameLocks noGrp="1"/>
          </p:cNvGraphicFramePr>
          <p:nvPr/>
        </p:nvGraphicFramePr>
        <p:xfrm>
          <a:off x="6126480" y="2194560"/>
          <a:ext cx="5486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822960"/>
                <a:gridCol w="1371600"/>
              </a:tblGrid>
              <a:tr h="426720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Post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Basic Pay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42672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Data Entry Operator (DEO)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Data Entry Operator Grade A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4–5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₹25,500–₹29,200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2672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Postal Assistant / Sorting Assistant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Lower Divisional Clerk (LDC) / JSA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₹19,900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42672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Court Clerk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731" name="Rounded Rectangle 10"/>
          <p:cNvSpPr/>
          <p:nvPr/>
        </p:nvSpPr>
        <p:spPr>
          <a:xfrm>
            <a:off x="640080" y="5394960"/>
            <a:ext cx="10881360" cy="868680"/>
          </a:xfrm>
          <a:prstGeom prst="roundRect">
            <a:avLst>
              <a:gd name="adj" fmla="val 8000"/>
            </a:avLst>
          </a:prstGeom>
          <a:solidFill>
            <a:srgbClr val="FBEB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32" name="TextBox 11"/>
          <p:cNvSpPr txBox="1"/>
          <p:nvPr/>
        </p:nvSpPr>
        <p:spPr>
          <a:xfrm>
            <a:off x="914400" y="5577840"/>
            <a:ext cx="10332720" cy="5486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>
              <a:lnSpc>
                <a:spcPct val="120000"/>
              </a:lnSpc>
            </a:pPr>
            <a:r>
              <a:rPr b="1" sz="1200" i="0">
                <a:solidFill>
                  <a:srgbClr val="1E2761"/>
                </a:solidFill>
                <a:latin typeface="Calibri"/>
              </a:rPr>
              <a:t>In-hand pay (after DA, HRA &amp; deductions) typically runs 1.4–1.7x basic pay — e.g. a Level 4 post nets roughly ₹40,000–₹52,000/month depending on posting city.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45" name=""/>
        <p:cNvGrpSpPr/>
        <p:nvPr/>
      </p:nvGrpSpPr>
      <p:grpSpPr>
        <a:xfrm/>
      </p:grpSpPr>
      <p:sp>
        <p:nvSpPr>
          <p:cNvPr id="1048733" name="TextBox 1"/>
          <p:cNvSpPr txBox="1"/>
          <p:nvPr/>
        </p:nvSpPr>
        <p:spPr>
          <a:xfrm>
            <a:off x="640080" y="457200"/>
            <a:ext cx="9144000" cy="32004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1300" i="0" spc="150">
                <a:solidFill>
                  <a:srgbClr val="D98A1F"/>
                </a:solidFill>
                <a:latin typeface="Calibri"/>
              </a:rPr>
              <a:t>POST-WISE DETAIL — SSC</a:t>
            </a:r>
          </a:p>
        </p:txBody>
      </p:sp>
      <p:sp>
        <p:nvSpPr>
          <p:cNvPr id="1048734" name="TextBox 2"/>
          <p:cNvSpPr txBox="1"/>
          <p:nvPr/>
        </p:nvSpPr>
        <p:spPr>
          <a:xfrm>
            <a:off x="640080" y="749808"/>
            <a:ext cx="10881360" cy="8229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1" sz="3200" i="0">
                <a:solidFill>
                  <a:srgbClr val="1E2761"/>
                </a:solidFill>
                <a:latin typeface="Cambria"/>
              </a:rPr>
              <a:t>SSC Posts &amp; Salary Guide (2 of 2)</a:t>
            </a:r>
          </a:p>
        </p:txBody>
      </p:sp>
      <p:sp>
        <p:nvSpPr>
          <p:cNvPr id="1048735" name="TextBox 3"/>
          <p:cNvSpPr txBox="1"/>
          <p:nvPr/>
        </p:nvSpPr>
        <p:spPr>
          <a:xfrm>
            <a:off x="640080" y="1371600"/>
            <a:ext cx="10881360" cy="45720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400" i="0">
                <a:solidFill>
                  <a:srgbClr val="6B7696"/>
                </a:solidFill>
                <a:latin typeface="Calibri"/>
              </a:rPr>
              <a:t>MTS, CPO, JE, Stenographer, GD Constable &amp; JHT</a:t>
            </a:r>
          </a:p>
        </p:txBody>
      </p:sp>
      <p:sp>
        <p:nvSpPr>
          <p:cNvPr id="1048736" name="TextBox 4"/>
          <p:cNvSpPr txBox="1"/>
          <p:nvPr/>
        </p:nvSpPr>
        <p:spPr>
          <a:xfrm>
            <a:off x="548640" y="6528816"/>
            <a:ext cx="731520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900" i="0">
                <a:solidFill>
                  <a:srgbClr val="6B7696"/>
                </a:solidFill>
                <a:latin typeface="Calibri"/>
              </a:rPr>
              <a:t>NORTH EAST INFOSYS — CBT EXAM AWARENESS PROGRAMME</a:t>
            </a:r>
          </a:p>
        </p:txBody>
      </p:sp>
      <p:sp>
        <p:nvSpPr>
          <p:cNvPr id="1048737" name="TextBox 5"/>
          <p:cNvSpPr txBox="1"/>
          <p:nvPr/>
        </p:nvSpPr>
        <p:spPr>
          <a:xfrm>
            <a:off x="11704320" y="6528816"/>
            <a:ext cx="365760" cy="27432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r"/>
            <a:r>
              <a:rPr b="0" sz="900" i="0">
                <a:solidFill>
                  <a:srgbClr val="6B7696"/>
                </a:solidFill>
                <a:latin typeface="Calibri"/>
              </a:rPr>
              <a:t>9</a:t>
            </a:r>
          </a:p>
        </p:txBody>
      </p:sp>
      <p:graphicFrame>
        <p:nvGraphicFramePr>
          <p:cNvPr id="4194307" name="Table 6"/>
          <p:cNvGraphicFramePr>
            <a:graphicFrameLocks noGrp="1"/>
          </p:cNvGraphicFramePr>
          <p:nvPr/>
        </p:nvGraphicFramePr>
        <p:xfrm>
          <a:off x="640080" y="1874519"/>
          <a:ext cx="1088136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6309360"/>
                <a:gridCol w="1005840"/>
                <a:gridCol w="2377440"/>
              </a:tblGrid>
              <a:tr h="382385"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Exam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Post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1" sz="1150">
                          <a:solidFill>
                            <a:srgbClr val="FFFFFF"/>
                          </a:solidFill>
                          <a:latin typeface="Calibri"/>
                        </a:rPr>
                        <a:t>Basic Pay</a:t>
                      </a:r>
                    </a:p>
                  </a:txBody>
                  <a:tcPr marL="109728" marR="109728" marT="54864" marB="54864" anchor="ctr">
                    <a:solidFill>
                      <a:srgbClr val="1E2761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MTS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Multi-Tasking Staff (Peon, Daftry, Chowkidar etc.)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₹18,000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MTS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Havaldar (CBIC / CBN)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₹18,000–₹56,900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CPO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Sub-Inspector — Delhi Police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CPO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Sub-Inspector — CAPF (BSF/CRPF/CISF/ITBP/SSB)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JE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Junior Engineer (Civil / Mechanical / Electrical)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Steno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Stenographer Grade C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₹44,900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Steno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Stenographer Grade 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₹25,500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GD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Constable (GD) — CAPF / Assam Rifles / SSF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₹21,700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  <a:tr h="382385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GD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Sepoy — Narcotics Control Bureau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₹18,000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382390">
                <a:tc>
                  <a:txBody>
                    <a:bodyPr wrap="square"/>
                    <a:p>
                      <a:pPr algn="l"/>
                      <a:r>
                        <a:rPr b="1" sz="1100">
                          <a:solidFill>
                            <a:srgbClr val="3D496E"/>
                          </a:solidFill>
                          <a:latin typeface="Calibri"/>
                        </a:rPr>
                        <a:t>JHT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Junior Hindi Translator / Junior Translator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b="0" sz="1100">
                          <a:solidFill>
                            <a:srgbClr val="3D496E"/>
                          </a:solidFill>
                          <a:latin typeface="Calibri"/>
                        </a:rPr>
                        <a:t>₹35,400</a:t>
                      </a:r>
                    </a:p>
                  </a:txBody>
                  <a:tcPr marL="109728" marR="109728" marT="54864" marB="54864" anchor="ctr">
                    <a:solidFill>
                      <a:srgbClr val="ECF0FA"/>
                    </a:solidFill>
                  </a:tcPr>
                </a:tc>
              </a:tr>
            </a:tbl>
          </a:graphicData>
        </a:graphic>
      </p:graphicFrame>
      <p:sp>
        <p:nvSpPr>
          <p:cNvPr id="1048738" name="TextBox 7"/>
          <p:cNvSpPr txBox="1"/>
          <p:nvPr/>
        </p:nvSpPr>
        <p:spPr>
          <a:xfrm>
            <a:off x="640080" y="6263640"/>
            <a:ext cx="10881360" cy="365760"/>
          </a:xfrm>
          <a:prstGeom prst="rect"/>
          <a:noFill/>
        </p:spPr>
        <p:txBody>
          <a:bodyPr anchor="t" bIns="0" lIns="0" rIns="0" tIns="0" wrap="square">
            <a:spAutoFit/>
          </a:bodyPr>
          <a:p>
            <a:pPr algn="l"/>
            <a:r>
              <a:rPr b="0" sz="1150" i="1">
                <a:solidFill>
                  <a:srgbClr val="6B7696"/>
                </a:solidFill>
                <a:latin typeface="Calibri"/>
              </a:rPr>
              <a:t>Figures are starting basic pay under the 7th CPC pay matrix; posts with a Risk &amp; Hardship or border allowance (e.g. CAPF, Assam Rifles) earn extra on top.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Macintosh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A063</dc:creator>
  <cp:lastModifiedBy>Steve Canny</cp:lastModifiedBy>
  <dcterms:created xsi:type="dcterms:W3CDTF">2013-01-26T22:14:16Z</dcterms:created>
  <dcterms:modified xsi:type="dcterms:W3CDTF">2026-07-07T06:47:18Z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b90c79e0b48e4309b9c5bd576b90c0f2_23</vt:lpwstr>
  </property>
</Properties>
</file>